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Override PartName="/docProps/app.xml" ContentType="application/vnd.openxmlformats-officedocument.extended-properties+xml"/>
  <Override PartName="/ppt/slideLayouts/slideLayout1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12192000" cy="6858000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 horzBarState="maximized">
    <p:restoredLeft sz="11697"/>
    <p:restoredTop sz="95890"/>
  </p:normalViewPr>
  <p:slideViewPr>
    <p:cSldViewPr snapToGrid="0" snapToObjects="1">
      <p:cViewPr varScale="1">
        <p:scale>
          <a:sx d="100" n="163"/>
          <a:sy d="100" n="163"/>
        </p:scale>
        <p:origin x="520" y="176"/>
      </p:cViewPr>
      <p:guideLst/>
    </p:cSldViewPr>
  </p:slideViewPr>
  <p:notesTextViewPr>
    <p:cViewPr>
      <p:scale>
        <a:sx d="1" n="1"/>
        <a:sy d="1" n="1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27" Type="http://schemas.openxmlformats.org/officeDocument/2006/relationships/tableStyles" Target="tableStyles.xml" /><Relationship Id="rId26" Type="http://schemas.openxmlformats.org/officeDocument/2006/relationships/theme" Target="theme/theme1.xml" /><Relationship Id="rId25" Type="http://schemas.openxmlformats.org/officeDocument/2006/relationships/viewProps" Target="viewProps.xml" 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11/29/22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11/29/22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11/29/22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11/29/22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11/29/22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11/29/22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11/29/22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11/29/22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11/29/22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ED30882-DACC-AA46-8FCE-791D7772B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F3B75E3C-6E21-714F-AB7A-519F0E00FB2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11/29/22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189F0140-F070-3544-94B8-F186900C9B4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D35FB28-940F-C645-9A60-ADAC0267B13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11/29/22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11/29/22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11/29/22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11/29/22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11/29/22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11/29/22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11/29/22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slideLayouts/slideLayout13.xml" Type="http://schemas.openxmlformats.org/officeDocument/2006/relationships/slideLayout" /><Relationship Id="rId18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17" Target="../slideLayouts/slideLayout17.xml" Type="http://schemas.openxmlformats.org/officeDocument/2006/relationships/slideLayout" /><Relationship Id="rId2" Target="../slideLayouts/slideLayout2.xml" Type="http://schemas.openxmlformats.org/officeDocument/2006/relationships/slideLayout" /><Relationship Id="rId16" Target="../slideLayouts/slideLayout16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5" Target="../slideLayouts/slideLayout15.xml" Type="http://schemas.openxmlformats.org/officeDocument/2006/relationships/slideLayout" /><Relationship Id="rId10" Target="../slideLayouts/slideLayout10.xml" Type="http://schemas.openxmlformats.org/officeDocument/2006/relationships/slideLayout" /><Relationship Id="rId19" Target="../media/image1.png" Type="http://schemas.openxmlformats.org/officeDocument/2006/relationships/image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Relationship Id="rId14" Target="../slideLayouts/slideLayout14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\\DROBO-FS\QuickDrops\JB\PPTX NG\Droplets\LightingOverlay.png" id="1026" name="Picture 2"/>
          <p:cNvPicPr>
            <a:picLocks noChangeArrowheads="1" noChangeAspect="1"/>
          </p:cNvPicPr>
          <p:nvPr/>
        </p:nvPicPr>
        <p:blipFill>
          <a:blip r:embed="rId1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idx="2" sz="half" type="dt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48A87A34-81AB-432B-8DAE-1953F412C126}" type="datetimeFigureOut">
              <a:rPr dirty="0" lang="en-US"/>
              <a:pPr/>
              <a:t>11/29/22</a:t>
            </a:fld>
            <a:endParaRPr dirty="0" lang="en-US"/>
          </a:p>
        </p:txBody>
      </p:sp>
      <p:sp>
        <p:nvSpPr>
          <p:cNvPr id="5" name="Footer Placeholder 4"/>
          <p:cNvSpPr>
            <a:spLocks noGrp="1"/>
          </p:cNvSpPr>
          <p:nvPr>
            <p:ph idx="3" sz="quarter" type="ftr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dirty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4" sz="quarter" type="sldNum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6D22F896-40B5-4ADD-8801-0D06FADFA095}" type="slidenum">
              <a:rPr dirty="0" lang="en-US"/>
              <a:pPr/>
              <a:t>‹#›</a:t>
            </a:fld>
            <a:endParaRPr dirty="0" lang="en-US"/>
          </a:p>
        </p:txBody>
      </p:sp>
    </p:spTree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ctr" defTabSz="914400" eaLnBrk="1" hangingPunct="1" latinLnBrk="0" rtl="0">
        <a:lnSpc>
          <a:spcPct val="90000"/>
        </a:lnSpc>
        <a:spcBef>
          <a:spcPct val="0"/>
        </a:spcBef>
        <a:buNone/>
        <a:defRPr baseline="0" cap="all" kern="1200" sz="360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algn="l" defTabSz="914400" eaLnBrk="1" hangingPunct="1" indent="-228600" latinLnBrk="0" marL="228600" rtl="0">
        <a:lnSpc>
          <a:spcPct val="120000"/>
        </a:lnSpc>
        <a:spcBef>
          <a:spcPts val="1000"/>
        </a:spcBef>
        <a:buClr>
          <a:schemeClr val="tx1"/>
        </a:buClr>
        <a:buFont charset="0" panose="020B0604020202020204" pitchFamily="34" typeface="Arial"/>
        <a:buChar char="•"/>
        <a:defRPr baseline="0" cap="all" kern="1200" sz="20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algn="l" defTabSz="914400" eaLnBrk="1" hangingPunct="1" indent="-228600" latinLnBrk="0" marL="685800" rtl="0">
        <a:lnSpc>
          <a:spcPct val="120000"/>
        </a:lnSpc>
        <a:spcBef>
          <a:spcPts val="500"/>
        </a:spcBef>
        <a:buClr>
          <a:schemeClr val="tx1"/>
        </a:buClr>
        <a:buFont charset="0" panose="020B0604020202020204" pitchFamily="34" typeface="Arial"/>
        <a:buChar char="•"/>
        <a:defRPr baseline="0" cap="all" kern="1200" sz="18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algn="l" defTabSz="914400" eaLnBrk="1" hangingPunct="1" indent="-228600" latinLnBrk="0" marL="1143000" rtl="0">
        <a:lnSpc>
          <a:spcPct val="120000"/>
        </a:lnSpc>
        <a:spcBef>
          <a:spcPts val="500"/>
        </a:spcBef>
        <a:buClr>
          <a:schemeClr val="tx1"/>
        </a:buClr>
        <a:buFont charset="0" panose="020B0604020202020204" pitchFamily="34" typeface="Arial"/>
        <a:buChar char="•"/>
        <a:defRPr baseline="0" cap="all" kern="1200" sz="16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algn="l" defTabSz="914400" eaLnBrk="1" hangingPunct="1" indent="-228600" latinLnBrk="0" marL="1600200" rtl="0">
        <a:lnSpc>
          <a:spcPct val="120000"/>
        </a:lnSpc>
        <a:spcBef>
          <a:spcPts val="500"/>
        </a:spcBef>
        <a:buClr>
          <a:schemeClr val="tx1"/>
        </a:buClr>
        <a:buFont charset="0" panose="020B0604020202020204" pitchFamily="34" typeface="Arial"/>
        <a:buChar char="•"/>
        <a:defRPr baseline="0" cap="all" kern="1200" sz="14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algn="l" defTabSz="914400" eaLnBrk="1" hangingPunct="1" indent="-228600" latinLnBrk="0" marL="2057400" rtl="0">
        <a:lnSpc>
          <a:spcPct val="120000"/>
        </a:lnSpc>
        <a:spcBef>
          <a:spcPts val="500"/>
        </a:spcBef>
        <a:buClr>
          <a:schemeClr val="tx1"/>
        </a:buClr>
        <a:buFont charset="0" panose="020B0604020202020204" pitchFamily="34" typeface="Arial"/>
        <a:buChar char="•"/>
        <a:defRPr baseline="0" cap="all" kern="1200" sz="14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algn="l" defTabSz="914400" eaLnBrk="1" hangingPunct="1" indent="-228600" latinLnBrk="0" marL="2514600" rtl="0">
        <a:lnSpc>
          <a:spcPct val="120000"/>
        </a:lnSpc>
        <a:spcBef>
          <a:spcPts val="500"/>
        </a:spcBef>
        <a:buClr>
          <a:schemeClr val="tx1"/>
        </a:buClr>
        <a:buFont charset="0" panose="020B0604020202020204" pitchFamily="34" typeface="Arial"/>
        <a:buChar char="•"/>
        <a:defRPr baseline="0" cap="all" kern="1200" sz="14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algn="l" defTabSz="914400" eaLnBrk="1" hangingPunct="1" indent="-228600" latinLnBrk="0" marL="2971800" rtl="0">
        <a:lnSpc>
          <a:spcPct val="120000"/>
        </a:lnSpc>
        <a:spcBef>
          <a:spcPts val="500"/>
        </a:spcBef>
        <a:buClr>
          <a:schemeClr val="tx1"/>
        </a:buClr>
        <a:buFont charset="0" panose="020B0604020202020204" pitchFamily="34" typeface="Arial"/>
        <a:buChar char="•"/>
        <a:defRPr baseline="0" cap="all" kern="1200" sz="14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algn="l" defTabSz="914400" eaLnBrk="1" hangingPunct="1" indent="-228600" latinLnBrk="0" marL="3429000" rtl="0">
        <a:lnSpc>
          <a:spcPct val="120000"/>
        </a:lnSpc>
        <a:spcBef>
          <a:spcPts val="500"/>
        </a:spcBef>
        <a:buClr>
          <a:schemeClr val="tx1"/>
        </a:buClr>
        <a:buFont charset="0" panose="020B0604020202020204" pitchFamily="34" typeface="Arial"/>
        <a:buChar char="•"/>
        <a:defRPr baseline="0" cap="all" kern="1200" sz="140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algn="l" defTabSz="914400" eaLnBrk="1" hangingPunct="1" indent="-228600" latinLnBrk="0" marL="3886200" rtl="0">
        <a:lnSpc>
          <a:spcPct val="120000"/>
        </a:lnSpc>
        <a:spcBef>
          <a:spcPts val="500"/>
        </a:spcBef>
        <a:buClr>
          <a:schemeClr val="tx1"/>
        </a:buClr>
        <a:buFont charset="0" panose="020B0604020202020204" pitchFamily="34" typeface="Arial"/>
        <a:buChar char="•"/>
        <a:defRPr baseline="0" cap="all" kern="1200" sz="14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914400" eaLnBrk="1" hangingPunct="1" latinLnBrk="0" marL="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latinLnBrk="0" marL="4572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latinLnBrk="0" marL="9144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latinLnBrk="0" marL="13716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latinLnBrk="0" marL="18288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latinLnBrk="0" marL="22860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latinLnBrk="0" marL="27432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latinLnBrk="0" marL="32004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latinLnBrk="0" marL="36576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9.png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0.pn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1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hyperlink" Target="https://ourworldindata.org/covid-face-coverings" TargetMode="External" /><Relationship Id="rId3" Type="http://schemas.openxmlformats.org/officeDocument/2006/relationships/image" Target="../media/image12.png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3.pn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4.pn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5.pn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6.png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7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8.png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github.com/CSSEGISandData/COVID-19/tree/master/csse_covid_19_data/csse_covid_19_daily_reports_us" TargetMode="External" /><Relationship Id="rId3" Type="http://schemas.openxmlformats.org/officeDocument/2006/relationships/image" Target="../media/image4.pn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github.com/CSSEGISandData/COVID-19/tree/master/csse_covid_19_data/csse_covid_19_time_series" TargetMode="External" /><Relationship Id="rId3" Type="http://schemas.openxmlformats.org/officeDocument/2006/relationships/image" Target="../media/image5.pn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ourworldindata.org/coronavirus" TargetMode="External" /><Relationship Id="rId3" Type="http://schemas.openxmlformats.org/officeDocument/2006/relationships/image" Target="../media/image6.png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docs.github.com/en/rest/overview/resources-in-the-rest-api#rate-limiting" TargetMode="External" /><Relationship Id="rId3" Type="http://schemas.openxmlformats.org/officeDocument/2006/relationships/hyperlink" Target="https://docs.github.com/en/developers/apps/building-oauth-apps/authorizing-oauth-apps" TargetMode="Externa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7.png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8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DATA607 - COVID Data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751012" y="3886200"/>
            <a:ext cx="8689976" cy="1371599"/>
          </a:xfrm>
        </p:spPr>
        <p:txBody>
          <a:bodyPr/>
          <a:lstStyle/>
          <a:p>
            <a:pPr lvl="0" indent="0" marL="0">
              <a:buNone/>
            </a:pPr>
            <a:br/>
            <a:br/>
            <a:r>
              <a:rPr/>
              <a:t>Josh Iden and Jawaid Hakim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March 22, 2005</a:t>
            </a:r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ED30882-DACC-AA46-8FCE-791D7772B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Spark - distributed (Scalable) query, analytics, ML</a:t>
            </a:r>
          </a:p>
        </p:txBody>
      </p:sp>
      <p:pic>
        <p:nvPicPr>
          <p:cNvPr descr="fig:  images/SPARK-DPLYR-SQ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01700" y="2578100"/>
            <a:ext cx="10363200" cy="2476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901700" y="5270500"/>
            <a:ext cx="103632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Spark - Query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:  images/SPARK-EXECUTOR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35300" y="2362200"/>
            <a:ext cx="6096000" cy="2908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901700" y="5270500"/>
            <a:ext cx="103632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Spark - Executors</a:t>
            </a:r>
          </a:p>
        </p:txBody>
      </p: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:  images/SPARK-COMPLETED-JOB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35300" y="2362200"/>
            <a:ext cx="6096000" cy="2908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901700" y="5270500"/>
            <a:ext cx="103632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Spark - Completed Jobs</a:t>
            </a:r>
          </a:p>
        </p:txBody>
      </p:sp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ED30882-DACC-AA46-8FCE-791D7772B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Tech Stack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3" sz="quarter"/>
          </p:nvPr>
        </p:nvSpPr>
        <p:spPr/>
        <p:txBody>
          <a:bodyPr/>
          <a:lstStyle/>
          <a:p>
            <a:pPr lvl="0"/>
            <a:r>
              <a:rPr b="1"/>
              <a:t>Rselenium</a:t>
            </a:r>
            <a:r>
              <a:rPr/>
              <a:t>: headless browser for getting around embedded JavaScript</a:t>
            </a:r>
          </a:p>
          <a:p>
            <a:pPr lvl="0"/>
            <a:r>
              <a:rPr b="1"/>
              <a:t>parallel</a:t>
            </a:r>
            <a:r>
              <a:rPr/>
              <a:t>: chosen for efficiently processing remote data files using a local cluster</a:t>
            </a:r>
          </a:p>
          <a:p>
            <a:pPr lvl="0"/>
            <a:r>
              <a:rPr b="1"/>
              <a:t>readr</a:t>
            </a:r>
            <a:r>
              <a:rPr/>
              <a:t>: reading remote/local CSVs</a:t>
            </a:r>
          </a:p>
          <a:p>
            <a:pPr lvl="0"/>
            <a:r>
              <a:rPr b="1"/>
              <a:t>Leaflet</a:t>
            </a:r>
            <a:r>
              <a:rPr/>
              <a:t>: interactive global map</a:t>
            </a:r>
          </a:p>
          <a:p>
            <a:pPr lvl="0"/>
            <a:r>
              <a:rPr b="1"/>
              <a:t>Spark/sparklr</a:t>
            </a:r>
            <a:r>
              <a:rPr/>
              <a:t>: proof-of-concept Spark cluster. Cloud hosted Spark services are fee-based or time-limited - used local cluster</a:t>
            </a:r>
          </a:p>
          <a:p>
            <a:pPr lvl="0"/>
            <a:r>
              <a:rPr b="1"/>
              <a:t>AWS S3</a:t>
            </a:r>
            <a:r>
              <a:rPr/>
              <a:t>: AWS S3 rate-limits made it impractical (20,000 GET Requests; 2,000 PUT, COPY, POST, or LIST Requests each month)</a:t>
            </a:r>
          </a:p>
        </p:txBody>
      </p:sp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/>
          <a:lstStyle/>
          <a:p>
            <a:pPr lvl="0" indent="0" marL="0">
              <a:buNone/>
            </a:pPr>
            <a:r>
              <a:rPr/>
              <a:t>Exploratory Data Analysis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Combining the Covid and Mask Policy datasets</a:t>
            </a:r>
          </a:p>
          <a:p>
            <a:pPr lvl="0" indent="0">
              <a:buNone/>
            </a:pPr>
            <a:r>
              <a:rPr i="1">
                <a:solidFill>
                  <a:srgbClr val="60A0B0"/>
                </a:solidFill>
                <a:latin typeface="Courier"/>
              </a:rPr>
              <a:t># covid data</a:t>
            </a:r>
            <a:br/>
            <a:r>
              <a:rPr>
                <a:latin typeface="Courier"/>
              </a:rPr>
              <a:t>covid.url </a:t>
            </a:r>
            <a:r>
              <a:rPr>
                <a:solidFill>
                  <a:srgbClr val="007020"/>
                </a:solidFill>
                <a:latin typeface="Courier"/>
              </a:rPr>
              <a:t>&lt;-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70A0"/>
                </a:solidFill>
                <a:latin typeface="Courier"/>
              </a:rPr>
              <a:t>"https://raw.githubusercontent.com/himalayahall/DATA607-FINALPROJECT/master/data/processed/owid/owid-covid-data.csv"</a:t>
            </a:r>
            <a:br/>
            <a:r>
              <a:rPr>
                <a:latin typeface="Courier"/>
              </a:rPr>
              <a:t>covid </a:t>
            </a:r>
            <a:r>
              <a:rPr>
                <a:solidFill>
                  <a:srgbClr val="007020"/>
                </a:solidFill>
                <a:latin typeface="Courier"/>
              </a:rPr>
              <a:t>&lt;-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read_csv</a:t>
            </a:r>
            <a:r>
              <a:rPr>
                <a:latin typeface="Courier"/>
              </a:rPr>
              <a:t>(covid.url)</a:t>
            </a:r>
          </a:p>
          <a:p>
            <a:pPr lvl="0" indent="0">
              <a:buNone/>
            </a:pPr>
            <a:r>
              <a:rPr>
                <a:latin typeface="Courier"/>
              </a:rPr>
              <a:t>## Rows: 235693 Columns: 67
## ── Column specification ────────────────────────────────────────────────────────
## Delimiter: ","
## chr   (4): iso_code, continent, location, tests_units
## dbl  (62): total_cases, new_cases, new_cases_smoothed, total_deaths, new_dea...
## date  (1): date
## 
## ℹ Use `spec()` to retrieve the full column specification for this data.
## ℹ Specify the column types or set `show_col_types = FALSE` to quiet this message.</a:t>
            </a:r>
          </a:p>
          <a:p>
            <a:pPr lvl="0" indent="0">
              <a:buNone/>
            </a:pPr>
            <a:r>
              <a:rPr i="1">
                <a:solidFill>
                  <a:srgbClr val="60A0B0"/>
                </a:solidFill>
                <a:latin typeface="Courier"/>
              </a:rPr>
              <a:t># face covering data</a:t>
            </a:r>
            <a:br/>
            <a:r>
              <a:rPr>
                <a:latin typeface="Courier"/>
              </a:rPr>
              <a:t>fc.url </a:t>
            </a:r>
            <a:r>
              <a:rPr>
                <a:solidFill>
                  <a:srgbClr val="007020"/>
                </a:solidFill>
                <a:latin typeface="Courier"/>
              </a:rPr>
              <a:t>&lt;-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70A0"/>
                </a:solidFill>
                <a:latin typeface="Courier"/>
              </a:rPr>
              <a:t>"https://raw.githubusercontent.com/himalayahall/DATA607-FINALPROJECT/master/data/source/face-covering-policies-covid.csv"</a:t>
            </a:r>
            <a:br/>
            <a:r>
              <a:rPr>
                <a:latin typeface="Courier"/>
              </a:rPr>
              <a:t>fc </a:t>
            </a:r>
            <a:r>
              <a:rPr>
                <a:solidFill>
                  <a:srgbClr val="007020"/>
                </a:solidFill>
                <a:latin typeface="Courier"/>
              </a:rPr>
              <a:t>&lt;-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read.csv</a:t>
            </a:r>
            <a:r>
              <a:rPr>
                <a:latin typeface="Courier"/>
              </a:rPr>
              <a:t>(fc.url)</a:t>
            </a:r>
            <a:br/>
            <a:br/>
            <a:r>
              <a:rPr i="1">
                <a:solidFill>
                  <a:srgbClr val="60A0B0"/>
                </a:solidFill>
                <a:latin typeface="Courier"/>
              </a:rPr>
              <a:t># rename columns in fc data to match</a:t>
            </a:r>
            <a:br/>
            <a:r>
              <a:rPr i="1">
                <a:solidFill>
                  <a:srgbClr val="60A0B0"/>
                </a:solidFill>
                <a:latin typeface="Courier"/>
              </a:rPr>
              <a:t># convert date to date</a:t>
            </a:r>
            <a:br/>
            <a:r>
              <a:rPr>
                <a:latin typeface="Courier"/>
              </a:rPr>
              <a:t>fc </a:t>
            </a:r>
            <a:r>
              <a:rPr>
                <a:solidFill>
                  <a:srgbClr val="007020"/>
                </a:solidFill>
                <a:latin typeface="Courier"/>
              </a:rPr>
              <a:t>&lt;-</a:t>
            </a:r>
            <a:r>
              <a:rPr>
                <a:latin typeface="Courier"/>
              </a:rPr>
              <a:t> fc </a:t>
            </a:r>
            <a:r>
              <a:rPr>
                <a:solidFill>
                  <a:srgbClr val="4070A0"/>
                </a:solidFill>
                <a:latin typeface="Courier"/>
              </a:rPr>
              <a:t>|&gt;</a:t>
            </a:r>
            <a:br/>
            <a:r>
              <a:rPr>
                <a:latin typeface="Courier"/>
              </a:rPr>
              <a:t>  </a:t>
            </a:r>
            <a:r>
              <a:rPr>
                <a:solidFill>
                  <a:srgbClr val="06287E"/>
                </a:solidFill>
                <a:latin typeface="Courier"/>
              </a:rPr>
              <a:t>rename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date =</a:t>
            </a:r>
            <a:r>
              <a:rPr>
                <a:latin typeface="Courier"/>
              </a:rPr>
              <a:t> Day, </a:t>
            </a:r>
            <a:r>
              <a:rPr>
                <a:solidFill>
                  <a:srgbClr val="7D9029"/>
                </a:solidFill>
                <a:latin typeface="Courier"/>
              </a:rPr>
              <a:t>iso_code =</a:t>
            </a:r>
            <a:r>
              <a:rPr>
                <a:latin typeface="Courier"/>
              </a:rPr>
              <a:t> Code, </a:t>
            </a:r>
            <a:r>
              <a:rPr>
                <a:solidFill>
                  <a:srgbClr val="7D9029"/>
                </a:solidFill>
                <a:latin typeface="Courier"/>
              </a:rPr>
              <a:t>location =</a:t>
            </a:r>
            <a:r>
              <a:rPr>
                <a:latin typeface="Courier"/>
              </a:rPr>
              <a:t> Entity) </a:t>
            </a:r>
            <a:r>
              <a:rPr>
                <a:solidFill>
                  <a:srgbClr val="4070A0"/>
                </a:solidFill>
                <a:latin typeface="Courier"/>
              </a:rPr>
              <a:t>|&gt;</a:t>
            </a:r>
            <a:br/>
            <a:r>
              <a:rPr>
                <a:latin typeface="Courier"/>
              </a:rPr>
              <a:t>  </a:t>
            </a:r>
            <a:r>
              <a:rPr>
                <a:solidFill>
                  <a:srgbClr val="06287E"/>
                </a:solidFill>
                <a:latin typeface="Courier"/>
              </a:rPr>
              <a:t>mutate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date 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as.Date</a:t>
            </a:r>
            <a:r>
              <a:rPr>
                <a:latin typeface="Courier"/>
              </a:rPr>
              <a:t>(date))</a:t>
            </a:r>
            <a:br/>
            <a:br/>
            <a:r>
              <a:rPr i="1">
                <a:solidFill>
                  <a:srgbClr val="60A0B0"/>
                </a:solidFill>
                <a:latin typeface="Courier"/>
              </a:rPr>
              <a:t># subset the covid data</a:t>
            </a:r>
            <a:br/>
            <a:r>
              <a:rPr>
                <a:latin typeface="Courier"/>
              </a:rPr>
              <a:t>covid.sub1 </a:t>
            </a:r>
            <a:r>
              <a:rPr>
                <a:solidFill>
                  <a:srgbClr val="007020"/>
                </a:solidFill>
                <a:latin typeface="Courier"/>
              </a:rPr>
              <a:t>&lt;-</a:t>
            </a:r>
            <a:r>
              <a:rPr>
                <a:latin typeface="Courier"/>
              </a:rPr>
              <a:t> covid </a:t>
            </a:r>
            <a:r>
              <a:rPr>
                <a:solidFill>
                  <a:srgbClr val="4070A0"/>
                </a:solidFill>
                <a:latin typeface="Courier"/>
              </a:rPr>
              <a:t>|&gt;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select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06287E"/>
                </a:solidFill>
                <a:latin typeface="Courier"/>
              </a:rPr>
              <a:t>c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40A070"/>
                </a:solidFill>
                <a:latin typeface="Courier"/>
              </a:rPr>
              <a:t>1</a:t>
            </a:r>
            <a:r>
              <a:rPr>
                <a:solidFill>
                  <a:srgbClr val="4070A0"/>
                </a:solidFill>
                <a:latin typeface="Courier"/>
              </a:rPr>
              <a:t>:</a:t>
            </a:r>
            <a:r>
              <a:rPr>
                <a:solidFill>
                  <a:srgbClr val="40A070"/>
                </a:solidFill>
                <a:latin typeface="Courier"/>
              </a:rPr>
              <a:t>4</a:t>
            </a:r>
            <a:r>
              <a:rPr>
                <a:latin typeface="Courier"/>
              </a:rPr>
              <a:t>,</a:t>
            </a:r>
            <a:r>
              <a:rPr>
                <a:solidFill>
                  <a:srgbClr val="40A070"/>
                </a:solidFill>
                <a:latin typeface="Courier"/>
              </a:rPr>
              <a:t>9</a:t>
            </a:r>
            <a:r>
              <a:rPr>
                <a:latin typeface="Courier"/>
              </a:rPr>
              <a:t>,</a:t>
            </a:r>
            <a:r>
              <a:rPr>
                <a:solidFill>
                  <a:srgbClr val="40A070"/>
                </a:solidFill>
                <a:latin typeface="Courier"/>
              </a:rPr>
              <a:t>14</a:t>
            </a:r>
            <a:r>
              <a:rPr>
                <a:latin typeface="Courier"/>
              </a:rPr>
              <a:t>,</a:t>
            </a:r>
            <a:r>
              <a:rPr>
                <a:solidFill>
                  <a:srgbClr val="40A070"/>
                </a:solidFill>
                <a:latin typeface="Courier"/>
              </a:rPr>
              <a:t>49</a:t>
            </a:r>
            <a:r>
              <a:rPr>
                <a:latin typeface="Courier"/>
              </a:rPr>
              <a:t>,</a:t>
            </a:r>
            <a:r>
              <a:rPr>
                <a:solidFill>
                  <a:srgbClr val="40A070"/>
                </a:solidFill>
                <a:latin typeface="Courier"/>
              </a:rPr>
              <a:t>67</a:t>
            </a:r>
            <a:r>
              <a:rPr>
                <a:latin typeface="Courier"/>
              </a:rPr>
              <a:t>))</a:t>
            </a:r>
            <a:br/>
            <a:br/>
            <a:r>
              <a:rPr>
                <a:solidFill>
                  <a:srgbClr val="06287E"/>
                </a:solidFill>
                <a:latin typeface="Courier"/>
              </a:rPr>
              <a:t>kable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06287E"/>
                </a:solidFill>
                <a:latin typeface="Courier"/>
              </a:rPr>
              <a:t>head</a:t>
            </a:r>
            <a:r>
              <a:rPr>
                <a:latin typeface="Courier"/>
              </a:rPr>
              <a:t>(covid.sub1))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5067300" y="609600"/>
          <a:ext cx="6197600" cy="5168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4700"/>
                <a:gridCol w="774700"/>
                <a:gridCol w="774700"/>
                <a:gridCol w="774700"/>
                <a:gridCol w="774700"/>
                <a:gridCol w="774700"/>
                <a:gridCol w="774700"/>
                <a:gridCol w="774700"/>
              </a:tblGrid>
              <a:tr h="0">
                <a:tc>
                  <a:txBody>
                    <a:bodyPr/>
                    <a:lstStyle/>
                    <a:p>
                      <a:pPr lvl="0" indent="0" marL="0" algn="l">
                        <a:buNone/>
                      </a:pPr>
                      <a:r>
                        <a:rPr/>
                        <a:t>iso_code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l">
                        <a:buNone/>
                      </a:pPr>
                      <a:r>
                        <a:rPr/>
                        <a:t>continent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l">
                        <a:buNone/>
                      </a:pPr>
                      <a:r>
                        <a:rPr/>
                        <a:t>location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l">
                        <a:buNone/>
                      </a:pPr>
                      <a:r>
                        <a:rPr/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r">
                        <a:buNone/>
                      </a:pPr>
                      <a:r>
                        <a:rPr/>
                        <a:t>new_deaths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r">
                        <a:buNone/>
                      </a:pPr>
                      <a:r>
                        <a:rPr/>
                        <a:t>total_deaths_per_million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r">
                        <a:buNone/>
                      </a:pPr>
                      <a:r>
                        <a:rPr/>
                        <a:t>population_density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r">
                        <a:buNone/>
                      </a:pPr>
                      <a:r>
                        <a:rPr/>
                        <a:t>excess_mortality_cumulative_per_million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 algn="l">
                        <a:buNone/>
                      </a:pPr>
                      <a:r>
                        <a:rPr/>
                        <a:t>AFG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l">
                        <a:buNone/>
                      </a:pPr>
                      <a:r>
                        <a:rPr/>
                        <a:t>Asia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l">
                        <a:buNone/>
                      </a:pPr>
                      <a:r>
                        <a:rPr/>
                        <a:t>Afghanistan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l">
                        <a:buNone/>
                      </a:pPr>
                      <a:r>
                        <a:rPr/>
                        <a:t>2020-02-24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r">
                        <a:buNone/>
                      </a:pPr>
                      <a:r>
                        <a:rPr/>
                        <a:t>NA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r">
                        <a:buNone/>
                      </a:pPr>
                      <a:r>
                        <a:rPr/>
                        <a:t>NA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r">
                        <a:buNone/>
                      </a:pPr>
                      <a:r>
                        <a:rPr/>
                        <a:t>54.422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r">
                        <a:buNone/>
                      </a:pPr>
                      <a:r>
                        <a:rPr/>
                        <a:t>NA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 algn="l">
                        <a:buNone/>
                      </a:pPr>
                      <a:r>
                        <a:rPr/>
                        <a:t>AFG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l">
                        <a:buNone/>
                      </a:pPr>
                      <a:r>
                        <a:rPr/>
                        <a:t>Asia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l">
                        <a:buNone/>
                      </a:pPr>
                      <a:r>
                        <a:rPr/>
                        <a:t>Afghanistan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l">
                        <a:buNone/>
                      </a:pPr>
                      <a:r>
                        <a:rPr/>
                        <a:t>2020-02-25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r">
                        <a:buNone/>
                      </a:pPr>
                      <a:r>
                        <a:rPr/>
                        <a:t>NA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r">
                        <a:buNone/>
                      </a:pPr>
                      <a:r>
                        <a:rPr/>
                        <a:t>NA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r">
                        <a:buNone/>
                      </a:pPr>
                      <a:r>
                        <a:rPr/>
                        <a:t>54.422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r">
                        <a:buNone/>
                      </a:pPr>
                      <a:r>
                        <a:rPr/>
                        <a:t>NA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 algn="l">
                        <a:buNone/>
                      </a:pPr>
                      <a:r>
                        <a:rPr/>
                        <a:t>AFG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l">
                        <a:buNone/>
                      </a:pPr>
                      <a:r>
                        <a:rPr/>
                        <a:t>Asia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l">
                        <a:buNone/>
                      </a:pPr>
                      <a:r>
                        <a:rPr/>
                        <a:t>Afghanistan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l">
                        <a:buNone/>
                      </a:pPr>
                      <a:r>
                        <a:rPr/>
                        <a:t>2020-02-26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r">
                        <a:buNone/>
                      </a:pPr>
                      <a:r>
                        <a:rPr/>
                        <a:t>NA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r">
                        <a:buNone/>
                      </a:pPr>
                      <a:r>
                        <a:rPr/>
                        <a:t>NA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r">
                        <a:buNone/>
                      </a:pPr>
                      <a:r>
                        <a:rPr/>
                        <a:t>54.422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r">
                        <a:buNone/>
                      </a:pPr>
                      <a:r>
                        <a:rPr/>
                        <a:t>NA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 algn="l">
                        <a:buNone/>
                      </a:pPr>
                      <a:r>
                        <a:rPr/>
                        <a:t>AFG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l">
                        <a:buNone/>
                      </a:pPr>
                      <a:r>
                        <a:rPr/>
                        <a:t>Asia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l">
                        <a:buNone/>
                      </a:pPr>
                      <a:r>
                        <a:rPr/>
                        <a:t>Afghanistan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l">
                        <a:buNone/>
                      </a:pPr>
                      <a:r>
                        <a:rPr/>
                        <a:t>2020-02-27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r">
                        <a:buNone/>
                      </a:pPr>
                      <a:r>
                        <a:rPr/>
                        <a:t>NA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r">
                        <a:buNone/>
                      </a:pPr>
                      <a:r>
                        <a:rPr/>
                        <a:t>NA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r">
                        <a:buNone/>
                      </a:pPr>
                      <a:r>
                        <a:rPr/>
                        <a:t>54.422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r">
                        <a:buNone/>
                      </a:pPr>
                      <a:r>
                        <a:rPr/>
                        <a:t>NA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 algn="l">
                        <a:buNone/>
                      </a:pPr>
                      <a:r>
                        <a:rPr/>
                        <a:t>AFG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l">
                        <a:buNone/>
                      </a:pPr>
                      <a:r>
                        <a:rPr/>
                        <a:t>Asia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l">
                        <a:buNone/>
                      </a:pPr>
                      <a:r>
                        <a:rPr/>
                        <a:t>Afghanistan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l">
                        <a:buNone/>
                      </a:pPr>
                      <a:r>
                        <a:rPr/>
                        <a:t>2020-02-28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r">
                        <a:buNone/>
                      </a:pPr>
                      <a:r>
                        <a:rPr/>
                        <a:t>NA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r">
                        <a:buNone/>
                      </a:pPr>
                      <a:r>
                        <a:rPr/>
                        <a:t>NA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r">
                        <a:buNone/>
                      </a:pPr>
                      <a:r>
                        <a:rPr/>
                        <a:t>54.422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r">
                        <a:buNone/>
                      </a:pPr>
                      <a:r>
                        <a:rPr/>
                        <a:t>NA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 algn="l">
                        <a:buNone/>
                      </a:pPr>
                      <a:r>
                        <a:rPr/>
                        <a:t>AFG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l">
                        <a:buNone/>
                      </a:pPr>
                      <a:r>
                        <a:rPr/>
                        <a:t>Asia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l">
                        <a:buNone/>
                      </a:pPr>
                      <a:r>
                        <a:rPr/>
                        <a:t>Afghanistan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l">
                        <a:buNone/>
                      </a:pPr>
                      <a:r>
                        <a:rPr/>
                        <a:t>2020-02-29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r">
                        <a:buNone/>
                      </a:pPr>
                      <a:r>
                        <a:rPr/>
                        <a:t>NA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r">
                        <a:buNone/>
                      </a:pPr>
                      <a:r>
                        <a:rPr/>
                        <a:t>NA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r">
                        <a:buNone/>
                      </a:pPr>
                      <a:r>
                        <a:rPr/>
                        <a:t>54.422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r">
                        <a:buNone/>
                      </a:pPr>
                      <a:r>
                        <a:rPr/>
                        <a:t>NA</a:t>
                      </a:r>
                    </a:p>
                  </a:txBody>
                </a:tc>
              </a:tr>
            </a:tbl>
          </a:graphicData>
        </a:graphic>
      </p:graphicFrame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Combining the Covid and Mask Policy datasets (cont’d)</a:t>
            </a:r>
          </a:p>
          <a:p>
            <a:pPr lvl="0" indent="0">
              <a:buNone/>
            </a:pPr>
            <a:r>
              <a:rPr i="1">
                <a:solidFill>
                  <a:srgbClr val="60A0B0"/>
                </a:solidFill>
                <a:latin typeface="Courier"/>
              </a:rPr>
              <a:t># combine covid and face covering datasets</a:t>
            </a:r>
            <a:br/>
            <a:r>
              <a:rPr>
                <a:latin typeface="Courier"/>
              </a:rPr>
              <a:t>co.mask </a:t>
            </a:r>
            <a:r>
              <a:rPr>
                <a:solidFill>
                  <a:srgbClr val="007020"/>
                </a:solidFill>
                <a:latin typeface="Courier"/>
              </a:rPr>
              <a:t>&lt;-</a:t>
            </a:r>
            <a:r>
              <a:rPr>
                <a:latin typeface="Courier"/>
              </a:rPr>
              <a:t> covid.sub1 </a:t>
            </a:r>
            <a:r>
              <a:rPr>
                <a:solidFill>
                  <a:srgbClr val="4070A0"/>
                </a:solidFill>
                <a:latin typeface="Courier"/>
              </a:rPr>
              <a:t>|&gt;</a:t>
            </a:r>
            <a:br/>
            <a:r>
              <a:rPr>
                <a:latin typeface="Courier"/>
              </a:rPr>
              <a:t>  </a:t>
            </a:r>
            <a:r>
              <a:rPr>
                <a:solidFill>
                  <a:srgbClr val="06287E"/>
                </a:solidFill>
                <a:latin typeface="Courier"/>
              </a:rPr>
              <a:t>left_join</a:t>
            </a:r>
            <a:r>
              <a:rPr>
                <a:latin typeface="Courier"/>
              </a:rPr>
              <a:t>(fc, </a:t>
            </a:r>
            <a:r>
              <a:rPr>
                <a:solidFill>
                  <a:srgbClr val="7D9029"/>
                </a:solidFill>
                <a:latin typeface="Courier"/>
              </a:rPr>
              <a:t>by=</a:t>
            </a:r>
            <a:r>
              <a:rPr>
                <a:solidFill>
                  <a:srgbClr val="06287E"/>
                </a:solidFill>
                <a:latin typeface="Courier"/>
              </a:rPr>
              <a:t>c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4070A0"/>
                </a:solidFill>
                <a:latin typeface="Courier"/>
              </a:rPr>
              <a:t>"iso_code"</a:t>
            </a:r>
            <a:r>
              <a:rPr>
                <a:latin typeface="Courier"/>
              </a:rPr>
              <a:t>,</a:t>
            </a:r>
            <a:r>
              <a:rPr>
                <a:solidFill>
                  <a:srgbClr val="4070A0"/>
                </a:solidFill>
                <a:latin typeface="Courier"/>
              </a:rPr>
              <a:t>"location"</a:t>
            </a:r>
            <a:r>
              <a:rPr>
                <a:latin typeface="Courier"/>
              </a:rPr>
              <a:t>, </a:t>
            </a:r>
            <a:r>
              <a:rPr>
                <a:solidFill>
                  <a:srgbClr val="4070A0"/>
                </a:solidFill>
                <a:latin typeface="Courier"/>
              </a:rPr>
              <a:t>"date"</a:t>
            </a:r>
            <a:r>
              <a:rPr>
                <a:latin typeface="Courier"/>
              </a:rPr>
              <a:t>))</a:t>
            </a:r>
            <a:br/>
            <a:br/>
            <a:r>
              <a:rPr>
                <a:solidFill>
                  <a:srgbClr val="06287E"/>
                </a:solidFill>
                <a:latin typeface="Courier"/>
              </a:rPr>
              <a:t>kable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06287E"/>
                </a:solidFill>
                <a:latin typeface="Courier"/>
              </a:rPr>
              <a:t>head</a:t>
            </a:r>
            <a:r>
              <a:rPr>
                <a:latin typeface="Courier"/>
              </a:rPr>
              <a:t>(co.mask))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5067300" y="609600"/>
          <a:ext cx="6197600" cy="5168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5800"/>
                <a:gridCol w="685800"/>
                <a:gridCol w="685800"/>
                <a:gridCol w="685800"/>
                <a:gridCol w="685800"/>
                <a:gridCol w="685800"/>
                <a:gridCol w="685800"/>
                <a:gridCol w="685800"/>
                <a:gridCol w="685800"/>
              </a:tblGrid>
              <a:tr h="0">
                <a:tc>
                  <a:txBody>
                    <a:bodyPr/>
                    <a:lstStyle/>
                    <a:p>
                      <a:pPr lvl="0" indent="0" marL="0" algn="l">
                        <a:buNone/>
                      </a:pPr>
                      <a:r>
                        <a:rPr/>
                        <a:t>iso_code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l">
                        <a:buNone/>
                      </a:pPr>
                      <a:r>
                        <a:rPr/>
                        <a:t>continent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l">
                        <a:buNone/>
                      </a:pPr>
                      <a:r>
                        <a:rPr/>
                        <a:t>location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l">
                        <a:buNone/>
                      </a:pPr>
                      <a:r>
                        <a:rPr/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r">
                        <a:buNone/>
                      </a:pPr>
                      <a:r>
                        <a:rPr/>
                        <a:t>new_deaths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r">
                        <a:buNone/>
                      </a:pPr>
                      <a:r>
                        <a:rPr/>
                        <a:t>total_deaths_per_million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r">
                        <a:buNone/>
                      </a:pPr>
                      <a:r>
                        <a:rPr/>
                        <a:t>population_density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r">
                        <a:buNone/>
                      </a:pPr>
                      <a:r>
                        <a:rPr/>
                        <a:t>excess_mortality_cumulative_per_million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r">
                        <a:buNone/>
                      </a:pPr>
                      <a:r>
                        <a:rPr/>
                        <a:t>facial_coverings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 algn="l">
                        <a:buNone/>
                      </a:pPr>
                      <a:r>
                        <a:rPr/>
                        <a:t>AFG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l">
                        <a:buNone/>
                      </a:pPr>
                      <a:r>
                        <a:rPr/>
                        <a:t>Asia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l">
                        <a:buNone/>
                      </a:pPr>
                      <a:r>
                        <a:rPr/>
                        <a:t>Afghanistan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l">
                        <a:buNone/>
                      </a:pPr>
                      <a:r>
                        <a:rPr/>
                        <a:t>2020-02-24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r">
                        <a:buNone/>
                      </a:pPr>
                      <a:r>
                        <a:rPr/>
                        <a:t>NA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r">
                        <a:buNone/>
                      </a:pPr>
                      <a:r>
                        <a:rPr/>
                        <a:t>NA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r">
                        <a:buNone/>
                      </a:pPr>
                      <a:r>
                        <a:rPr/>
                        <a:t>54.422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r">
                        <a:buNone/>
                      </a:pPr>
                      <a:r>
                        <a:rPr/>
                        <a:t>NA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r">
                        <a:buNone/>
                      </a:pPr>
                      <a:r>
                        <a:rPr/>
                        <a:t>0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 algn="l">
                        <a:buNone/>
                      </a:pPr>
                      <a:r>
                        <a:rPr/>
                        <a:t>AFG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l">
                        <a:buNone/>
                      </a:pPr>
                      <a:r>
                        <a:rPr/>
                        <a:t>Asia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l">
                        <a:buNone/>
                      </a:pPr>
                      <a:r>
                        <a:rPr/>
                        <a:t>Afghanistan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l">
                        <a:buNone/>
                      </a:pPr>
                      <a:r>
                        <a:rPr/>
                        <a:t>2020-02-25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r">
                        <a:buNone/>
                      </a:pPr>
                      <a:r>
                        <a:rPr/>
                        <a:t>NA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r">
                        <a:buNone/>
                      </a:pPr>
                      <a:r>
                        <a:rPr/>
                        <a:t>NA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r">
                        <a:buNone/>
                      </a:pPr>
                      <a:r>
                        <a:rPr/>
                        <a:t>54.422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r">
                        <a:buNone/>
                      </a:pPr>
                      <a:r>
                        <a:rPr/>
                        <a:t>NA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r">
                        <a:buNone/>
                      </a:pPr>
                      <a:r>
                        <a:rPr/>
                        <a:t>0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 algn="l">
                        <a:buNone/>
                      </a:pPr>
                      <a:r>
                        <a:rPr/>
                        <a:t>AFG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l">
                        <a:buNone/>
                      </a:pPr>
                      <a:r>
                        <a:rPr/>
                        <a:t>Asia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l">
                        <a:buNone/>
                      </a:pPr>
                      <a:r>
                        <a:rPr/>
                        <a:t>Afghanistan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l">
                        <a:buNone/>
                      </a:pPr>
                      <a:r>
                        <a:rPr/>
                        <a:t>2020-02-26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r">
                        <a:buNone/>
                      </a:pPr>
                      <a:r>
                        <a:rPr/>
                        <a:t>NA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r">
                        <a:buNone/>
                      </a:pPr>
                      <a:r>
                        <a:rPr/>
                        <a:t>NA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r">
                        <a:buNone/>
                      </a:pPr>
                      <a:r>
                        <a:rPr/>
                        <a:t>54.422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r">
                        <a:buNone/>
                      </a:pPr>
                      <a:r>
                        <a:rPr/>
                        <a:t>NA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r">
                        <a:buNone/>
                      </a:pPr>
                      <a:r>
                        <a:rPr/>
                        <a:t>0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 algn="l">
                        <a:buNone/>
                      </a:pPr>
                      <a:r>
                        <a:rPr/>
                        <a:t>AFG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l">
                        <a:buNone/>
                      </a:pPr>
                      <a:r>
                        <a:rPr/>
                        <a:t>Asia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l">
                        <a:buNone/>
                      </a:pPr>
                      <a:r>
                        <a:rPr/>
                        <a:t>Afghanistan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l">
                        <a:buNone/>
                      </a:pPr>
                      <a:r>
                        <a:rPr/>
                        <a:t>2020-02-27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r">
                        <a:buNone/>
                      </a:pPr>
                      <a:r>
                        <a:rPr/>
                        <a:t>NA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r">
                        <a:buNone/>
                      </a:pPr>
                      <a:r>
                        <a:rPr/>
                        <a:t>NA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r">
                        <a:buNone/>
                      </a:pPr>
                      <a:r>
                        <a:rPr/>
                        <a:t>54.422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r">
                        <a:buNone/>
                      </a:pPr>
                      <a:r>
                        <a:rPr/>
                        <a:t>NA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r">
                        <a:buNone/>
                      </a:pPr>
                      <a:r>
                        <a:rPr/>
                        <a:t>0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 algn="l">
                        <a:buNone/>
                      </a:pPr>
                      <a:r>
                        <a:rPr/>
                        <a:t>AFG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l">
                        <a:buNone/>
                      </a:pPr>
                      <a:r>
                        <a:rPr/>
                        <a:t>Asia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l">
                        <a:buNone/>
                      </a:pPr>
                      <a:r>
                        <a:rPr/>
                        <a:t>Afghanistan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l">
                        <a:buNone/>
                      </a:pPr>
                      <a:r>
                        <a:rPr/>
                        <a:t>2020-02-28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r">
                        <a:buNone/>
                      </a:pPr>
                      <a:r>
                        <a:rPr/>
                        <a:t>NA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r">
                        <a:buNone/>
                      </a:pPr>
                      <a:r>
                        <a:rPr/>
                        <a:t>NA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r">
                        <a:buNone/>
                      </a:pPr>
                      <a:r>
                        <a:rPr/>
                        <a:t>54.422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r">
                        <a:buNone/>
                      </a:pPr>
                      <a:r>
                        <a:rPr/>
                        <a:t>NA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r">
                        <a:buNone/>
                      </a:pPr>
                      <a:r>
                        <a:rPr/>
                        <a:t>0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 algn="l">
                        <a:buNone/>
                      </a:pPr>
                      <a:r>
                        <a:rPr/>
                        <a:t>AFG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l">
                        <a:buNone/>
                      </a:pPr>
                      <a:r>
                        <a:rPr/>
                        <a:t>Asia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l">
                        <a:buNone/>
                      </a:pPr>
                      <a:r>
                        <a:rPr/>
                        <a:t>Afghanistan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l">
                        <a:buNone/>
                      </a:pPr>
                      <a:r>
                        <a:rPr/>
                        <a:t>2020-02-29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r">
                        <a:buNone/>
                      </a:pPr>
                      <a:r>
                        <a:rPr/>
                        <a:t>NA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r">
                        <a:buNone/>
                      </a:pPr>
                      <a:r>
                        <a:rPr/>
                        <a:t>NA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r">
                        <a:buNone/>
                      </a:pPr>
                      <a:r>
                        <a:rPr/>
                        <a:t>54.422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r">
                        <a:buNone/>
                      </a:pPr>
                      <a:r>
                        <a:rPr/>
                        <a:t>NA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r">
                        <a:buNone/>
                      </a:pPr>
                      <a:r>
                        <a:rPr/>
                        <a:t>0</a:t>
                      </a:r>
                    </a:p>
                  </a:txBody>
                </a:tc>
              </a:tr>
            </a:tbl>
          </a:graphicData>
        </a:graphic>
      </p:graphicFrame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Face Covering Dataset</a:t>
            </a:r>
          </a:p>
          <a:p>
            <a:pPr lvl="0" indent="0" marL="0">
              <a:buNone/>
            </a:pPr>
            <a:r>
              <a:rPr/>
              <a:t>Source: </a:t>
            </a:r>
            <a:r>
              <a:rPr>
                <a:hlinkClick r:id="rId2"/>
              </a:rPr>
              <a:t>https://ourworldindata.org/covid-face-coverings</a:t>
            </a:r>
          </a:p>
          <a:p>
            <a:pPr lvl="0" indent="0" marL="0">
              <a:buNone/>
            </a:pPr>
            <a:r>
              <a:rPr/>
              <a:t>Countries are grouped into five categories:</a:t>
            </a:r>
          </a:p>
          <a:p>
            <a:pPr lvl="0" indent="0" marL="0">
              <a:buNone/>
            </a:pPr>
            <a:r>
              <a:rPr/>
              <a:t>0 = No policy</a:t>
            </a:r>
            <a:br/>
            <a:r>
              <a:rPr/>
              <a:t>1 = Recommended</a:t>
            </a:r>
            <a:br/>
            <a:r>
              <a:rPr/>
              <a:t>2 = Required in some specified shared/public spaces outside the home with other people present, or some situations when social distancing not possible</a:t>
            </a:r>
            <a:br/>
            <a:r>
              <a:rPr/>
              <a:t>3 = Required in all shared/public spaces outside the home with other people present or all situations when social distancing not possible</a:t>
            </a:r>
            <a:br/>
            <a:r>
              <a:rPr/>
              <a:t>4 = Required outside the home at all times regardless of location or presence of other people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Face Covering Dataset (cont’d)</a:t>
            </a:r>
          </a:p>
          <a:p>
            <a:pPr lvl="0"/>
            <a:r>
              <a:rPr/>
              <a:t>Aggregate - does not account for intra-country dynamics</a:t>
            </a:r>
          </a:p>
          <a:p>
            <a:pPr lvl="0"/>
            <a:r>
              <a:rPr/>
              <a:t>Mask policy is typically in response to Covid outbreaks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Avg. Mask Rates - Continent</a:t>
            </a:r>
          </a:p>
          <a:p>
            <a:pPr lvl="0" indent="0">
              <a:buNone/>
            </a:pPr>
            <a:r>
              <a:rPr i="1">
                <a:solidFill>
                  <a:srgbClr val="60A0B0"/>
                </a:solidFill>
                <a:latin typeface="Courier"/>
              </a:rPr>
              <a:t># avg mask rate by continent by year</a:t>
            </a:r>
            <a:br/>
            <a:r>
              <a:rPr>
                <a:latin typeface="Courier"/>
              </a:rPr>
              <a:t>co.mask </a:t>
            </a:r>
            <a:r>
              <a:rPr>
                <a:solidFill>
                  <a:srgbClr val="4070A0"/>
                </a:solidFill>
                <a:latin typeface="Courier"/>
              </a:rPr>
              <a:t>|&gt;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na.omit</a:t>
            </a:r>
            <a:r>
              <a:rPr>
                <a:latin typeface="Courier"/>
              </a:rPr>
              <a:t>() </a:t>
            </a:r>
            <a:r>
              <a:rPr>
                <a:solidFill>
                  <a:srgbClr val="4070A0"/>
                </a:solidFill>
                <a:latin typeface="Courier"/>
              </a:rPr>
              <a:t>|&gt;</a:t>
            </a:r>
            <a:br/>
            <a:r>
              <a:rPr>
                <a:latin typeface="Courier"/>
              </a:rPr>
              <a:t>  </a:t>
            </a:r>
            <a:r>
              <a:rPr>
                <a:solidFill>
                  <a:srgbClr val="06287E"/>
                </a:solidFill>
                <a:latin typeface="Courier"/>
              </a:rPr>
              <a:t>mutate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year 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strftime</a:t>
            </a:r>
            <a:r>
              <a:rPr>
                <a:latin typeface="Courier"/>
              </a:rPr>
              <a:t>(date, </a:t>
            </a:r>
            <a:r>
              <a:rPr>
                <a:solidFill>
                  <a:srgbClr val="4070A0"/>
                </a:solidFill>
                <a:latin typeface="Courier"/>
              </a:rPr>
              <a:t>"%Y"</a:t>
            </a:r>
            <a:r>
              <a:rPr>
                <a:latin typeface="Courier"/>
              </a:rPr>
              <a:t>)) </a:t>
            </a:r>
            <a:r>
              <a:rPr>
                <a:solidFill>
                  <a:srgbClr val="4070A0"/>
                </a:solidFill>
                <a:latin typeface="Courier"/>
              </a:rPr>
              <a:t>|&gt;</a:t>
            </a:r>
            <a:br/>
            <a:r>
              <a:rPr>
                <a:latin typeface="Courier"/>
              </a:rPr>
              <a:t>  </a:t>
            </a:r>
            <a:r>
              <a:rPr>
                <a:solidFill>
                  <a:srgbClr val="06287E"/>
                </a:solidFill>
                <a:latin typeface="Courier"/>
              </a:rPr>
              <a:t>group_by</a:t>
            </a:r>
            <a:r>
              <a:rPr>
                <a:latin typeface="Courier"/>
              </a:rPr>
              <a:t>(continent, year) </a:t>
            </a:r>
            <a:r>
              <a:rPr>
                <a:solidFill>
                  <a:srgbClr val="4070A0"/>
                </a:solidFill>
                <a:latin typeface="Courier"/>
              </a:rPr>
              <a:t>|&gt;</a:t>
            </a:r>
            <a:br/>
            <a:r>
              <a:rPr>
                <a:latin typeface="Courier"/>
              </a:rPr>
              <a:t>  </a:t>
            </a:r>
            <a:r>
              <a:rPr>
                <a:solidFill>
                  <a:srgbClr val="06287E"/>
                </a:solidFill>
                <a:latin typeface="Courier"/>
              </a:rPr>
              <a:t>summarize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avg_mask 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mean</a:t>
            </a:r>
            <a:r>
              <a:rPr>
                <a:latin typeface="Courier"/>
              </a:rPr>
              <a:t>(facial_coverings)) </a:t>
            </a:r>
            <a:r>
              <a:rPr>
                <a:solidFill>
                  <a:srgbClr val="4070A0"/>
                </a:solidFill>
                <a:latin typeface="Courier"/>
              </a:rPr>
              <a:t>|&gt;</a:t>
            </a:r>
            <a:br/>
            <a:r>
              <a:rPr>
                <a:latin typeface="Courier"/>
              </a:rPr>
              <a:t>  </a:t>
            </a:r>
            <a:r>
              <a:rPr>
                <a:solidFill>
                  <a:srgbClr val="06287E"/>
                </a:solidFill>
                <a:latin typeface="Courier"/>
              </a:rPr>
              <a:t>ggplot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06287E"/>
                </a:solidFill>
                <a:latin typeface="Courier"/>
              </a:rPr>
              <a:t>aes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x =</a:t>
            </a:r>
            <a:r>
              <a:rPr>
                <a:latin typeface="Courier"/>
              </a:rPr>
              <a:t> year, </a:t>
            </a:r>
            <a:r>
              <a:rPr>
                <a:solidFill>
                  <a:srgbClr val="7D9029"/>
                </a:solidFill>
                <a:latin typeface="Courier"/>
              </a:rPr>
              <a:t>y =</a:t>
            </a:r>
            <a:r>
              <a:rPr>
                <a:latin typeface="Courier"/>
              </a:rPr>
              <a:t> avg_mask, </a:t>
            </a:r>
            <a:r>
              <a:rPr>
                <a:solidFill>
                  <a:srgbClr val="7D9029"/>
                </a:solidFill>
                <a:latin typeface="Courier"/>
              </a:rPr>
              <a:t>group=</a:t>
            </a:r>
            <a:r>
              <a:rPr>
                <a:solidFill>
                  <a:srgbClr val="40A070"/>
                </a:solidFill>
                <a:latin typeface="Courier"/>
              </a:rPr>
              <a:t>1</a:t>
            </a:r>
            <a:r>
              <a:rPr>
                <a:latin typeface="Courier"/>
              </a:rPr>
              <a:t>)) </a:t>
            </a:r>
            <a:r>
              <a:rPr>
                <a:solidFill>
                  <a:srgbClr val="4070A0"/>
                </a:solidFill>
                <a:latin typeface="Courier"/>
              </a:rPr>
              <a:t>+</a:t>
            </a:r>
            <a:br/>
            <a:r>
              <a:rPr>
                <a:latin typeface="Courier"/>
              </a:rPr>
              <a:t>  </a:t>
            </a:r>
            <a:r>
              <a:rPr>
                <a:solidFill>
                  <a:srgbClr val="06287E"/>
                </a:solidFill>
                <a:latin typeface="Courier"/>
              </a:rPr>
              <a:t>facet_wrap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4070A0"/>
                </a:solidFill>
                <a:latin typeface="Courier"/>
              </a:rPr>
              <a:t>~</a:t>
            </a:r>
            <a:r>
              <a:rPr>
                <a:latin typeface="Courier"/>
              </a:rPr>
              <a:t>continent) </a:t>
            </a:r>
            <a:r>
              <a:rPr>
                <a:solidFill>
                  <a:srgbClr val="4070A0"/>
                </a:solidFill>
                <a:latin typeface="Courier"/>
              </a:rPr>
              <a:t>+</a:t>
            </a:r>
            <a:br/>
            <a:r>
              <a:rPr>
                <a:latin typeface="Courier"/>
              </a:rPr>
              <a:t>  </a:t>
            </a:r>
            <a:r>
              <a:rPr>
                <a:solidFill>
                  <a:srgbClr val="06287E"/>
                </a:solidFill>
                <a:latin typeface="Courier"/>
              </a:rPr>
              <a:t>geom_col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fill=</a:t>
            </a:r>
            <a:r>
              <a:rPr>
                <a:solidFill>
                  <a:srgbClr val="4070A0"/>
                </a:solidFill>
                <a:latin typeface="Courier"/>
              </a:rPr>
              <a:t>"red"</a:t>
            </a:r>
            <a:r>
              <a:rPr>
                <a:latin typeface="Courier"/>
              </a:rPr>
              <a:t>) </a:t>
            </a:r>
            <a:r>
              <a:rPr>
                <a:solidFill>
                  <a:srgbClr val="4070A0"/>
                </a:solidFill>
                <a:latin typeface="Courier"/>
              </a:rPr>
              <a:t>+</a:t>
            </a:r>
            <a:br/>
            <a:r>
              <a:rPr>
                <a:latin typeface="Courier"/>
              </a:rPr>
              <a:t>  </a:t>
            </a:r>
            <a:r>
              <a:rPr>
                <a:solidFill>
                  <a:srgbClr val="06287E"/>
                </a:solidFill>
                <a:latin typeface="Courier"/>
              </a:rPr>
              <a:t>labs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y 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70A0"/>
                </a:solidFill>
                <a:latin typeface="Courier"/>
              </a:rPr>
              <a:t>"avg"</a:t>
            </a:r>
            <a:r>
              <a:rPr>
                <a:latin typeface="Courier"/>
              </a:rPr>
              <a:t>, </a:t>
            </a:r>
            <a:r>
              <a:rPr>
                <a:solidFill>
                  <a:srgbClr val="7D9029"/>
                </a:solidFill>
                <a:latin typeface="Courier"/>
              </a:rPr>
              <a:t>title 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70A0"/>
                </a:solidFill>
                <a:latin typeface="Courier"/>
              </a:rPr>
              <a:t>"Avg. Mask Rate - Continent"</a:t>
            </a:r>
            <a:r>
              <a:rPr>
                <a:latin typeface="Courier"/>
              </a:rPr>
              <a:t>)</a:t>
            </a:r>
          </a:p>
          <a:p>
            <a:pPr lvl="0" indent="0">
              <a:buNone/>
            </a:pPr>
            <a:r>
              <a:rPr>
                <a:latin typeface="Courier"/>
              </a:rPr>
              <a:t>## `summarise()` has grouped output by 'continent'. You can override using the
## `.groups` argument.</a:t>
            </a:r>
          </a:p>
        </p:txBody>
      </p:sp>
      <p:pic>
        <p:nvPicPr>
          <p:cNvPr descr="Slideshow_files/figure-pptx/unnamed-chunk-5-1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067300" y="711200"/>
            <a:ext cx="6197600" cy="4953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Avg. Mask Rates - G7</a:t>
            </a:r>
          </a:p>
          <a:p>
            <a:pPr lvl="0" indent="0">
              <a:buNone/>
            </a:pPr>
            <a:r>
              <a:rPr i="1">
                <a:solidFill>
                  <a:srgbClr val="60A0B0"/>
                </a:solidFill>
                <a:latin typeface="Courier"/>
              </a:rPr>
              <a:t># G7 countries</a:t>
            </a:r>
            <a:br/>
            <a:r>
              <a:rPr>
                <a:latin typeface="Courier"/>
              </a:rPr>
              <a:t>countries </a:t>
            </a:r>
            <a:r>
              <a:rPr>
                <a:solidFill>
                  <a:srgbClr val="007020"/>
                </a:solidFill>
                <a:latin typeface="Courier"/>
              </a:rPr>
              <a:t>&lt;-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c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4070A0"/>
                </a:solidFill>
                <a:latin typeface="Courier"/>
              </a:rPr>
              <a:t>"Canada"</a:t>
            </a:r>
            <a:r>
              <a:rPr>
                <a:latin typeface="Courier"/>
              </a:rPr>
              <a:t>,</a:t>
            </a:r>
            <a:r>
              <a:rPr>
                <a:solidFill>
                  <a:srgbClr val="4070A0"/>
                </a:solidFill>
                <a:latin typeface="Courier"/>
              </a:rPr>
              <a:t>"France"</a:t>
            </a:r>
            <a:r>
              <a:rPr>
                <a:latin typeface="Courier"/>
              </a:rPr>
              <a:t>,</a:t>
            </a:r>
            <a:r>
              <a:rPr>
                <a:solidFill>
                  <a:srgbClr val="4070A0"/>
                </a:solidFill>
                <a:latin typeface="Courier"/>
              </a:rPr>
              <a:t>"Germany"</a:t>
            </a:r>
            <a:r>
              <a:rPr>
                <a:latin typeface="Courier"/>
              </a:rPr>
              <a:t>,</a:t>
            </a:r>
            <a:r>
              <a:rPr>
                <a:solidFill>
                  <a:srgbClr val="4070A0"/>
                </a:solidFill>
                <a:latin typeface="Courier"/>
              </a:rPr>
              <a:t>"Italy"</a:t>
            </a:r>
            <a:r>
              <a:rPr>
                <a:latin typeface="Courier"/>
              </a:rPr>
              <a:t>,</a:t>
            </a:r>
            <a:r>
              <a:rPr>
                <a:solidFill>
                  <a:srgbClr val="4070A0"/>
                </a:solidFill>
                <a:latin typeface="Courier"/>
              </a:rPr>
              <a:t>"Japan"</a:t>
            </a:r>
            <a:r>
              <a:rPr>
                <a:latin typeface="Courier"/>
              </a:rPr>
              <a:t>,</a:t>
            </a:r>
            <a:r>
              <a:rPr>
                <a:solidFill>
                  <a:srgbClr val="4070A0"/>
                </a:solidFill>
                <a:latin typeface="Courier"/>
              </a:rPr>
              <a:t>"United Kingdom"</a:t>
            </a:r>
            <a:r>
              <a:rPr>
                <a:latin typeface="Courier"/>
              </a:rPr>
              <a:t>,</a:t>
            </a:r>
            <a:r>
              <a:rPr>
                <a:solidFill>
                  <a:srgbClr val="4070A0"/>
                </a:solidFill>
                <a:latin typeface="Courier"/>
              </a:rPr>
              <a:t>"United States"</a:t>
            </a:r>
            <a:r>
              <a:rPr>
                <a:latin typeface="Courier"/>
              </a:rPr>
              <a:t>)</a:t>
            </a:r>
            <a:br/>
            <a:br/>
            <a:r>
              <a:rPr i="1">
                <a:solidFill>
                  <a:srgbClr val="60A0B0"/>
                </a:solidFill>
                <a:latin typeface="Courier"/>
              </a:rPr>
              <a:t># avg mask rate amongst G7 countries</a:t>
            </a:r>
            <a:br/>
            <a:r>
              <a:rPr>
                <a:latin typeface="Courier"/>
              </a:rPr>
              <a:t>co.mask </a:t>
            </a:r>
            <a:r>
              <a:rPr>
                <a:solidFill>
                  <a:srgbClr val="4070A0"/>
                </a:solidFill>
                <a:latin typeface="Courier"/>
              </a:rPr>
              <a:t>|&gt;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na.omit</a:t>
            </a:r>
            <a:r>
              <a:rPr>
                <a:latin typeface="Courier"/>
              </a:rPr>
              <a:t>() </a:t>
            </a:r>
            <a:r>
              <a:rPr>
                <a:solidFill>
                  <a:srgbClr val="4070A0"/>
                </a:solidFill>
                <a:latin typeface="Courier"/>
              </a:rPr>
              <a:t>|&gt;</a:t>
            </a:r>
            <a:br/>
            <a:r>
              <a:rPr>
                <a:latin typeface="Courier"/>
              </a:rPr>
              <a:t>  </a:t>
            </a:r>
            <a:r>
              <a:rPr>
                <a:solidFill>
                  <a:srgbClr val="06287E"/>
                </a:solidFill>
                <a:latin typeface="Courier"/>
              </a:rPr>
              <a:t>filter</a:t>
            </a:r>
            <a:r>
              <a:rPr>
                <a:latin typeface="Courier"/>
              </a:rPr>
              <a:t>(location </a:t>
            </a:r>
            <a:r>
              <a:rPr>
                <a:solidFill>
                  <a:srgbClr val="4070A0"/>
                </a:solidFill>
                <a:latin typeface="Courier"/>
              </a:rPr>
              <a:t>%in%</a:t>
            </a:r>
            <a:r>
              <a:rPr>
                <a:latin typeface="Courier"/>
              </a:rPr>
              <a:t> countries) </a:t>
            </a:r>
            <a:r>
              <a:rPr>
                <a:solidFill>
                  <a:srgbClr val="4070A0"/>
                </a:solidFill>
                <a:latin typeface="Courier"/>
              </a:rPr>
              <a:t>|&gt;</a:t>
            </a:r>
            <a:br/>
            <a:r>
              <a:rPr>
                <a:latin typeface="Courier"/>
              </a:rPr>
              <a:t>  </a:t>
            </a:r>
            <a:r>
              <a:rPr>
                <a:solidFill>
                  <a:srgbClr val="06287E"/>
                </a:solidFill>
                <a:latin typeface="Courier"/>
              </a:rPr>
              <a:t>mutate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year 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strftime</a:t>
            </a:r>
            <a:r>
              <a:rPr>
                <a:latin typeface="Courier"/>
              </a:rPr>
              <a:t>(date, </a:t>
            </a:r>
            <a:r>
              <a:rPr>
                <a:solidFill>
                  <a:srgbClr val="4070A0"/>
                </a:solidFill>
                <a:latin typeface="Courier"/>
              </a:rPr>
              <a:t>"%Y"</a:t>
            </a:r>
            <a:r>
              <a:rPr>
                <a:latin typeface="Courier"/>
              </a:rPr>
              <a:t>)) </a:t>
            </a:r>
            <a:r>
              <a:rPr>
                <a:solidFill>
                  <a:srgbClr val="4070A0"/>
                </a:solidFill>
                <a:latin typeface="Courier"/>
              </a:rPr>
              <a:t>|&gt;</a:t>
            </a:r>
            <a:br/>
            <a:r>
              <a:rPr>
                <a:latin typeface="Courier"/>
              </a:rPr>
              <a:t>  </a:t>
            </a:r>
            <a:r>
              <a:rPr>
                <a:solidFill>
                  <a:srgbClr val="06287E"/>
                </a:solidFill>
                <a:latin typeface="Courier"/>
              </a:rPr>
              <a:t>group_by</a:t>
            </a:r>
            <a:r>
              <a:rPr>
                <a:latin typeface="Courier"/>
              </a:rPr>
              <a:t>(location, year) </a:t>
            </a:r>
            <a:r>
              <a:rPr>
                <a:solidFill>
                  <a:srgbClr val="4070A0"/>
                </a:solidFill>
                <a:latin typeface="Courier"/>
              </a:rPr>
              <a:t>|&gt;</a:t>
            </a:r>
            <a:br/>
            <a:r>
              <a:rPr>
                <a:latin typeface="Courier"/>
              </a:rPr>
              <a:t>  </a:t>
            </a:r>
            <a:r>
              <a:rPr>
                <a:solidFill>
                  <a:srgbClr val="06287E"/>
                </a:solidFill>
                <a:latin typeface="Courier"/>
              </a:rPr>
              <a:t>summarize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avg_mask 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mean</a:t>
            </a:r>
            <a:r>
              <a:rPr>
                <a:latin typeface="Courier"/>
              </a:rPr>
              <a:t>(facial_coverings)) </a:t>
            </a:r>
            <a:r>
              <a:rPr>
                <a:solidFill>
                  <a:srgbClr val="4070A0"/>
                </a:solidFill>
                <a:latin typeface="Courier"/>
              </a:rPr>
              <a:t>|&gt;</a:t>
            </a:r>
            <a:br/>
            <a:r>
              <a:rPr>
                <a:latin typeface="Courier"/>
              </a:rPr>
              <a:t>  </a:t>
            </a:r>
            <a:r>
              <a:rPr>
                <a:solidFill>
                  <a:srgbClr val="06287E"/>
                </a:solidFill>
                <a:latin typeface="Courier"/>
              </a:rPr>
              <a:t>ggplot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06287E"/>
                </a:solidFill>
                <a:latin typeface="Courier"/>
              </a:rPr>
              <a:t>aes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x =</a:t>
            </a:r>
            <a:r>
              <a:rPr>
                <a:latin typeface="Courier"/>
              </a:rPr>
              <a:t> year, </a:t>
            </a:r>
            <a:r>
              <a:rPr>
                <a:solidFill>
                  <a:srgbClr val="7D9029"/>
                </a:solidFill>
                <a:latin typeface="Courier"/>
              </a:rPr>
              <a:t>y =</a:t>
            </a:r>
            <a:r>
              <a:rPr>
                <a:latin typeface="Courier"/>
              </a:rPr>
              <a:t> avg_mask, </a:t>
            </a:r>
            <a:r>
              <a:rPr>
                <a:solidFill>
                  <a:srgbClr val="7D9029"/>
                </a:solidFill>
                <a:latin typeface="Courier"/>
              </a:rPr>
              <a:t>group=</a:t>
            </a:r>
            <a:r>
              <a:rPr>
                <a:solidFill>
                  <a:srgbClr val="40A070"/>
                </a:solidFill>
                <a:latin typeface="Courier"/>
              </a:rPr>
              <a:t>1</a:t>
            </a:r>
            <a:r>
              <a:rPr>
                <a:latin typeface="Courier"/>
              </a:rPr>
              <a:t>)) </a:t>
            </a:r>
            <a:r>
              <a:rPr>
                <a:solidFill>
                  <a:srgbClr val="4070A0"/>
                </a:solidFill>
                <a:latin typeface="Courier"/>
              </a:rPr>
              <a:t>+</a:t>
            </a:r>
            <a:br/>
            <a:r>
              <a:rPr>
                <a:latin typeface="Courier"/>
              </a:rPr>
              <a:t>  </a:t>
            </a:r>
            <a:r>
              <a:rPr>
                <a:solidFill>
                  <a:srgbClr val="06287E"/>
                </a:solidFill>
                <a:latin typeface="Courier"/>
              </a:rPr>
              <a:t>facet_wrap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4070A0"/>
                </a:solidFill>
                <a:latin typeface="Courier"/>
              </a:rPr>
              <a:t>~</a:t>
            </a:r>
            <a:r>
              <a:rPr>
                <a:latin typeface="Courier"/>
              </a:rPr>
              <a:t>location) </a:t>
            </a:r>
            <a:r>
              <a:rPr>
                <a:solidFill>
                  <a:srgbClr val="4070A0"/>
                </a:solidFill>
                <a:latin typeface="Courier"/>
              </a:rPr>
              <a:t>+</a:t>
            </a:r>
            <a:br/>
            <a:r>
              <a:rPr>
                <a:latin typeface="Courier"/>
              </a:rPr>
              <a:t>  </a:t>
            </a:r>
            <a:r>
              <a:rPr>
                <a:solidFill>
                  <a:srgbClr val="06287E"/>
                </a:solidFill>
                <a:latin typeface="Courier"/>
              </a:rPr>
              <a:t>geom_col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fill=</a:t>
            </a:r>
            <a:r>
              <a:rPr>
                <a:solidFill>
                  <a:srgbClr val="4070A0"/>
                </a:solidFill>
                <a:latin typeface="Courier"/>
              </a:rPr>
              <a:t>"red"</a:t>
            </a:r>
            <a:r>
              <a:rPr>
                <a:latin typeface="Courier"/>
              </a:rPr>
              <a:t>) </a:t>
            </a:r>
            <a:r>
              <a:rPr>
                <a:solidFill>
                  <a:srgbClr val="4070A0"/>
                </a:solidFill>
                <a:latin typeface="Courier"/>
              </a:rPr>
              <a:t>+</a:t>
            </a:r>
            <a:br/>
            <a:r>
              <a:rPr>
                <a:latin typeface="Courier"/>
              </a:rPr>
              <a:t>  </a:t>
            </a:r>
            <a:r>
              <a:rPr>
                <a:solidFill>
                  <a:srgbClr val="06287E"/>
                </a:solidFill>
                <a:latin typeface="Courier"/>
              </a:rPr>
              <a:t>labs</a:t>
            </a:r>
            <a:r>
              <a:rPr>
                <a:latin typeface="Courier"/>
              </a:rPr>
              <a:t> (</a:t>
            </a:r>
            <a:r>
              <a:rPr>
                <a:solidFill>
                  <a:srgbClr val="7D9029"/>
                </a:solidFill>
                <a:latin typeface="Courier"/>
              </a:rPr>
              <a:t>y 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70A0"/>
                </a:solidFill>
                <a:latin typeface="Courier"/>
              </a:rPr>
              <a:t>"avg"</a:t>
            </a:r>
            <a:r>
              <a:rPr>
                <a:latin typeface="Courier"/>
              </a:rPr>
              <a:t>, </a:t>
            </a:r>
            <a:r>
              <a:rPr>
                <a:solidFill>
                  <a:srgbClr val="7D9029"/>
                </a:solidFill>
                <a:latin typeface="Courier"/>
              </a:rPr>
              <a:t>title 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70A0"/>
                </a:solidFill>
                <a:latin typeface="Courier"/>
              </a:rPr>
              <a:t>"Avg. Mask Rate - G7 Countries"</a:t>
            </a:r>
            <a:r>
              <a:rPr>
                <a:latin typeface="Courier"/>
              </a:rPr>
              <a:t>)</a:t>
            </a:r>
          </a:p>
          <a:p>
            <a:pPr lvl="0" indent="0">
              <a:buNone/>
            </a:pPr>
            <a:r>
              <a:rPr>
                <a:latin typeface="Courier"/>
              </a:rPr>
              <a:t>## `summarise()` has grouped output by 'location'. You can override using the
## `.groups` argument.</a:t>
            </a:r>
          </a:p>
        </p:txBody>
      </p:sp>
      <p:pic>
        <p:nvPicPr>
          <p:cNvPr descr="Slideshow_files/figure-pptx/unnamed-chunk-6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711200"/>
            <a:ext cx="6197600" cy="4953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Excess Deaths by Avg. Mask Policy</a:t>
            </a:r>
          </a:p>
          <a:p>
            <a:pPr lvl="0" indent="0">
              <a:buNone/>
            </a:pPr>
            <a:r>
              <a:rPr i="1">
                <a:solidFill>
                  <a:srgbClr val="60A0B0"/>
                </a:solidFill>
                <a:latin typeface="Courier"/>
              </a:rPr>
              <a:t># total excess deaths by avg mask policy</a:t>
            </a:r>
            <a:br/>
            <a:r>
              <a:rPr>
                <a:latin typeface="Courier"/>
              </a:rPr>
              <a:t>co.em </a:t>
            </a:r>
            <a:r>
              <a:rPr>
                <a:solidFill>
                  <a:srgbClr val="007020"/>
                </a:solidFill>
                <a:latin typeface="Courier"/>
              </a:rPr>
              <a:t>&lt;-</a:t>
            </a:r>
            <a:r>
              <a:rPr>
                <a:latin typeface="Courier"/>
              </a:rPr>
              <a:t> co.mask </a:t>
            </a:r>
            <a:r>
              <a:rPr>
                <a:solidFill>
                  <a:srgbClr val="4070A0"/>
                </a:solidFill>
                <a:latin typeface="Courier"/>
              </a:rPr>
              <a:t>|&gt;</a:t>
            </a:r>
            <a:br/>
            <a:r>
              <a:rPr>
                <a:latin typeface="Courier"/>
              </a:rPr>
              <a:t>  </a:t>
            </a:r>
            <a:r>
              <a:rPr>
                <a:solidFill>
                  <a:srgbClr val="06287E"/>
                </a:solidFill>
                <a:latin typeface="Courier"/>
              </a:rPr>
              <a:t>filter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4070A0"/>
                </a:solidFill>
                <a:latin typeface="Courier"/>
              </a:rPr>
              <a:t>!</a:t>
            </a:r>
            <a:r>
              <a:rPr>
                <a:solidFill>
                  <a:srgbClr val="06287E"/>
                </a:solidFill>
                <a:latin typeface="Courier"/>
              </a:rPr>
              <a:t>is.na</a:t>
            </a:r>
            <a:r>
              <a:rPr>
                <a:latin typeface="Courier"/>
              </a:rPr>
              <a:t>(excess_mortality_cumulative_per_million)) </a:t>
            </a:r>
            <a:r>
              <a:rPr>
                <a:solidFill>
                  <a:srgbClr val="4070A0"/>
                </a:solidFill>
                <a:latin typeface="Courier"/>
              </a:rPr>
              <a:t>|&gt;</a:t>
            </a:r>
            <a:br/>
            <a:r>
              <a:rPr>
                <a:latin typeface="Courier"/>
              </a:rPr>
              <a:t>  </a:t>
            </a:r>
            <a:r>
              <a:rPr>
                <a:solidFill>
                  <a:srgbClr val="06287E"/>
                </a:solidFill>
                <a:latin typeface="Courier"/>
              </a:rPr>
              <a:t>select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40A070"/>
                </a:solidFill>
                <a:latin typeface="Courier"/>
              </a:rPr>
              <a:t>1</a:t>
            </a:r>
            <a:r>
              <a:rPr>
                <a:solidFill>
                  <a:srgbClr val="4070A0"/>
                </a:solidFill>
                <a:latin typeface="Courier"/>
              </a:rPr>
              <a:t>:</a:t>
            </a:r>
            <a:r>
              <a:rPr>
                <a:solidFill>
                  <a:srgbClr val="40A070"/>
                </a:solidFill>
                <a:latin typeface="Courier"/>
              </a:rPr>
              <a:t>4</a:t>
            </a:r>
            <a:r>
              <a:rPr>
                <a:latin typeface="Courier"/>
              </a:rPr>
              <a:t>,</a:t>
            </a:r>
            <a:r>
              <a:rPr>
                <a:solidFill>
                  <a:srgbClr val="40A070"/>
                </a:solidFill>
                <a:latin typeface="Courier"/>
              </a:rPr>
              <a:t>7</a:t>
            </a:r>
            <a:r>
              <a:rPr>
                <a:solidFill>
                  <a:srgbClr val="4070A0"/>
                </a:solidFill>
                <a:latin typeface="Courier"/>
              </a:rPr>
              <a:t>:</a:t>
            </a:r>
            <a:r>
              <a:rPr>
                <a:solidFill>
                  <a:srgbClr val="40A070"/>
                </a:solidFill>
                <a:latin typeface="Courier"/>
              </a:rPr>
              <a:t>10</a:t>
            </a:r>
            <a:r>
              <a:rPr>
                <a:latin typeface="Courier"/>
              </a:rPr>
              <a:t>) </a:t>
            </a:r>
            <a:r>
              <a:rPr>
                <a:solidFill>
                  <a:srgbClr val="4070A0"/>
                </a:solidFill>
                <a:latin typeface="Courier"/>
              </a:rPr>
              <a:t>|&gt;</a:t>
            </a:r>
            <a:br/>
            <a:r>
              <a:rPr>
                <a:latin typeface="Courier"/>
              </a:rPr>
              <a:t>  </a:t>
            </a:r>
            <a:r>
              <a:rPr>
                <a:solidFill>
                  <a:srgbClr val="06287E"/>
                </a:solidFill>
                <a:latin typeface="Courier"/>
              </a:rPr>
              <a:t>rename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excess =</a:t>
            </a:r>
            <a:r>
              <a:rPr>
                <a:latin typeface="Courier"/>
              </a:rPr>
              <a:t> excess_mortality_cumulative_per_million,</a:t>
            </a:r>
            <a:br/>
            <a:r>
              <a:rPr>
                <a:latin typeface="Courier"/>
              </a:rPr>
              <a:t>         </a:t>
            </a:r>
            <a:r>
              <a:rPr>
                <a:solidFill>
                  <a:srgbClr val="7D9029"/>
                </a:solidFill>
                <a:latin typeface="Courier"/>
              </a:rPr>
              <a:t>face =</a:t>
            </a:r>
            <a:r>
              <a:rPr>
                <a:latin typeface="Courier"/>
              </a:rPr>
              <a:t> facial_coverings) </a:t>
            </a:r>
            <a:br/>
            <a:br/>
            <a:r>
              <a:rPr>
                <a:latin typeface="Courier"/>
              </a:rPr>
              <a:t>co.em </a:t>
            </a:r>
            <a:r>
              <a:rPr>
                <a:solidFill>
                  <a:srgbClr val="4070A0"/>
                </a:solidFill>
                <a:latin typeface="Courier"/>
              </a:rPr>
              <a:t>|&gt;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na.omit</a:t>
            </a:r>
            <a:r>
              <a:rPr>
                <a:latin typeface="Courier"/>
              </a:rPr>
              <a:t>() </a:t>
            </a:r>
            <a:r>
              <a:rPr>
                <a:solidFill>
                  <a:srgbClr val="4070A0"/>
                </a:solidFill>
                <a:latin typeface="Courier"/>
              </a:rPr>
              <a:t>|&gt;</a:t>
            </a:r>
            <a:br/>
            <a:r>
              <a:rPr>
                <a:latin typeface="Courier"/>
              </a:rPr>
              <a:t>  </a:t>
            </a:r>
            <a:r>
              <a:rPr>
                <a:solidFill>
                  <a:srgbClr val="06287E"/>
                </a:solidFill>
                <a:latin typeface="Courier"/>
              </a:rPr>
              <a:t>group_by</a:t>
            </a:r>
            <a:r>
              <a:rPr>
                <a:latin typeface="Courier"/>
              </a:rPr>
              <a:t>(location) </a:t>
            </a:r>
            <a:r>
              <a:rPr>
                <a:solidFill>
                  <a:srgbClr val="4070A0"/>
                </a:solidFill>
                <a:latin typeface="Courier"/>
              </a:rPr>
              <a:t>|&gt;</a:t>
            </a:r>
            <a:br/>
            <a:r>
              <a:rPr>
                <a:latin typeface="Courier"/>
              </a:rPr>
              <a:t>  </a:t>
            </a:r>
            <a:r>
              <a:rPr>
                <a:solidFill>
                  <a:srgbClr val="06287E"/>
                </a:solidFill>
                <a:latin typeface="Courier"/>
              </a:rPr>
              <a:t>summarize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total_excess 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max</a:t>
            </a:r>
            <a:r>
              <a:rPr>
                <a:latin typeface="Courier"/>
              </a:rPr>
              <a:t>(excess), </a:t>
            </a:r>
            <a:r>
              <a:rPr>
                <a:solidFill>
                  <a:srgbClr val="7D9029"/>
                </a:solidFill>
                <a:latin typeface="Courier"/>
              </a:rPr>
              <a:t>avg_policy 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mean</a:t>
            </a:r>
            <a:r>
              <a:rPr>
                <a:latin typeface="Courier"/>
              </a:rPr>
              <a:t>(face)) </a:t>
            </a:r>
            <a:r>
              <a:rPr>
                <a:solidFill>
                  <a:srgbClr val="4070A0"/>
                </a:solidFill>
                <a:latin typeface="Courier"/>
              </a:rPr>
              <a:t>|&gt;</a:t>
            </a:r>
            <a:br/>
            <a:r>
              <a:rPr>
                <a:latin typeface="Courier"/>
              </a:rPr>
              <a:t>  </a:t>
            </a:r>
            <a:r>
              <a:rPr>
                <a:solidFill>
                  <a:srgbClr val="06287E"/>
                </a:solidFill>
                <a:latin typeface="Courier"/>
              </a:rPr>
              <a:t>ggplot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06287E"/>
                </a:solidFill>
                <a:latin typeface="Courier"/>
              </a:rPr>
              <a:t>aes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x=</a:t>
            </a:r>
            <a:r>
              <a:rPr>
                <a:latin typeface="Courier"/>
              </a:rPr>
              <a:t>avg_policy, </a:t>
            </a:r>
            <a:r>
              <a:rPr>
                <a:solidFill>
                  <a:srgbClr val="7D9029"/>
                </a:solidFill>
                <a:latin typeface="Courier"/>
              </a:rPr>
              <a:t>y=</a:t>
            </a:r>
            <a:r>
              <a:rPr>
                <a:latin typeface="Courier"/>
              </a:rPr>
              <a:t>total_excess)) </a:t>
            </a:r>
            <a:r>
              <a:rPr>
                <a:solidFill>
                  <a:srgbClr val="4070A0"/>
                </a:solidFill>
                <a:latin typeface="Courier"/>
              </a:rPr>
              <a:t>+</a:t>
            </a:r>
            <a:br/>
            <a:r>
              <a:rPr>
                <a:latin typeface="Courier"/>
              </a:rPr>
              <a:t>  </a:t>
            </a:r>
            <a:r>
              <a:rPr>
                <a:solidFill>
                  <a:srgbClr val="06287E"/>
                </a:solidFill>
                <a:latin typeface="Courier"/>
              </a:rPr>
              <a:t>geom_point</a:t>
            </a:r>
            <a:r>
              <a:rPr>
                <a:latin typeface="Courier"/>
              </a:rPr>
              <a:t>()</a:t>
            </a:r>
          </a:p>
        </p:txBody>
      </p:sp>
      <p:pic>
        <p:nvPicPr>
          <p:cNvPr descr="Slideshow_files/figure-pptx/unnamed-chunk-7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711200"/>
            <a:ext cx="6197600" cy="4953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New Deaths by Mask Policy</a:t>
            </a:r>
          </a:p>
          <a:p>
            <a:pPr lvl="0" indent="0">
              <a:buNone/>
            </a:pPr>
            <a:r>
              <a:rPr i="1">
                <a:solidFill>
                  <a:srgbClr val="60A0B0"/>
                </a:solidFill>
                <a:latin typeface="Courier"/>
              </a:rPr>
              <a:t># subset new deaths</a:t>
            </a:r>
            <a:br/>
            <a:r>
              <a:rPr>
                <a:latin typeface="Courier"/>
              </a:rPr>
              <a:t>co.new </a:t>
            </a:r>
            <a:r>
              <a:rPr>
                <a:solidFill>
                  <a:srgbClr val="007020"/>
                </a:solidFill>
                <a:latin typeface="Courier"/>
              </a:rPr>
              <a:t>&lt;-</a:t>
            </a:r>
            <a:r>
              <a:rPr>
                <a:latin typeface="Courier"/>
              </a:rPr>
              <a:t> co.mask </a:t>
            </a:r>
            <a:r>
              <a:rPr>
                <a:solidFill>
                  <a:srgbClr val="4070A0"/>
                </a:solidFill>
                <a:latin typeface="Courier"/>
              </a:rPr>
              <a:t>|&gt;</a:t>
            </a:r>
            <a:br/>
            <a:r>
              <a:rPr>
                <a:latin typeface="Courier"/>
              </a:rPr>
              <a:t>  </a:t>
            </a:r>
            <a:r>
              <a:rPr>
                <a:solidFill>
                  <a:srgbClr val="06287E"/>
                </a:solidFill>
                <a:latin typeface="Courier"/>
              </a:rPr>
              <a:t>filter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4070A0"/>
                </a:solidFill>
                <a:latin typeface="Courier"/>
              </a:rPr>
              <a:t>!</a:t>
            </a:r>
            <a:r>
              <a:rPr>
                <a:solidFill>
                  <a:srgbClr val="06287E"/>
                </a:solidFill>
                <a:latin typeface="Courier"/>
              </a:rPr>
              <a:t>is.na</a:t>
            </a:r>
            <a:r>
              <a:rPr>
                <a:latin typeface="Courier"/>
              </a:rPr>
              <a:t>(new_deaths)) </a:t>
            </a:r>
            <a:r>
              <a:rPr>
                <a:solidFill>
                  <a:srgbClr val="4070A0"/>
                </a:solidFill>
                <a:latin typeface="Courier"/>
              </a:rPr>
              <a:t>|&gt;</a:t>
            </a:r>
            <a:br/>
            <a:r>
              <a:rPr>
                <a:latin typeface="Courier"/>
              </a:rPr>
              <a:t>  </a:t>
            </a:r>
            <a:r>
              <a:rPr>
                <a:solidFill>
                  <a:srgbClr val="06287E"/>
                </a:solidFill>
                <a:latin typeface="Courier"/>
              </a:rPr>
              <a:t>select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40A070"/>
                </a:solidFill>
                <a:latin typeface="Courier"/>
              </a:rPr>
              <a:t>3</a:t>
            </a:r>
            <a:r>
              <a:rPr>
                <a:latin typeface="Courier"/>
              </a:rPr>
              <a:t>,</a:t>
            </a:r>
            <a:r>
              <a:rPr>
                <a:solidFill>
                  <a:srgbClr val="40A070"/>
                </a:solidFill>
                <a:latin typeface="Courier"/>
              </a:rPr>
              <a:t>6</a:t>
            </a:r>
            <a:r>
              <a:rPr>
                <a:latin typeface="Courier"/>
              </a:rPr>
              <a:t>,</a:t>
            </a:r>
            <a:r>
              <a:rPr>
                <a:solidFill>
                  <a:srgbClr val="40A070"/>
                </a:solidFill>
                <a:latin typeface="Courier"/>
              </a:rPr>
              <a:t>10</a:t>
            </a:r>
            <a:r>
              <a:rPr>
                <a:latin typeface="Courier"/>
              </a:rPr>
              <a:t>) </a:t>
            </a:r>
            <a:r>
              <a:rPr>
                <a:solidFill>
                  <a:srgbClr val="4070A0"/>
                </a:solidFill>
                <a:latin typeface="Courier"/>
              </a:rPr>
              <a:t>|&gt;</a:t>
            </a:r>
            <a:br/>
            <a:r>
              <a:rPr>
                <a:latin typeface="Courier"/>
              </a:rPr>
              <a:t>  </a:t>
            </a:r>
            <a:r>
              <a:rPr>
                <a:solidFill>
                  <a:srgbClr val="06287E"/>
                </a:solidFill>
                <a:latin typeface="Courier"/>
              </a:rPr>
              <a:t>rename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mask_policy =</a:t>
            </a:r>
            <a:r>
              <a:rPr>
                <a:latin typeface="Courier"/>
              </a:rPr>
              <a:t> facial_coverings)</a:t>
            </a:r>
            <a:br/>
            <a:br/>
            <a:r>
              <a:rPr i="1">
                <a:solidFill>
                  <a:srgbClr val="60A0B0"/>
                </a:solidFill>
                <a:latin typeface="Courier"/>
              </a:rPr>
              <a:t># plot new deaths against mask policy</a:t>
            </a:r>
            <a:br/>
            <a:r>
              <a:rPr>
                <a:solidFill>
                  <a:srgbClr val="06287E"/>
                </a:solidFill>
                <a:latin typeface="Courier"/>
              </a:rPr>
              <a:t>boxplot</a:t>
            </a:r>
            <a:r>
              <a:rPr>
                <a:latin typeface="Courier"/>
              </a:rPr>
              <a:t>(new_deaths </a:t>
            </a:r>
            <a:r>
              <a:rPr>
                <a:solidFill>
                  <a:srgbClr val="4070A0"/>
                </a:solidFill>
                <a:latin typeface="Courier"/>
              </a:rPr>
              <a:t>~</a:t>
            </a:r>
            <a:r>
              <a:rPr>
                <a:latin typeface="Courier"/>
              </a:rPr>
              <a:t> mask_policy, co.new, </a:t>
            </a:r>
            <a:r>
              <a:rPr>
                <a:solidFill>
                  <a:srgbClr val="7D9029"/>
                </a:solidFill>
                <a:latin typeface="Courier"/>
              </a:rPr>
              <a:t>main=</a:t>
            </a:r>
            <a:r>
              <a:rPr>
                <a:solidFill>
                  <a:srgbClr val="4070A0"/>
                </a:solidFill>
                <a:latin typeface="Courier"/>
              </a:rPr>
              <a:t>"distribution by policy"</a:t>
            </a:r>
            <a:r>
              <a:rPr>
                <a:latin typeface="Courier"/>
              </a:rPr>
              <a:t>, </a:t>
            </a:r>
            <a:r>
              <a:rPr>
                <a:solidFill>
                  <a:srgbClr val="7D9029"/>
                </a:solidFill>
                <a:latin typeface="Courier"/>
              </a:rPr>
              <a:t>xlab=</a:t>
            </a:r>
            <a:r>
              <a:rPr>
                <a:solidFill>
                  <a:srgbClr val="4070A0"/>
                </a:solidFill>
                <a:latin typeface="Courier"/>
              </a:rPr>
              <a:t>"mask policy"</a:t>
            </a:r>
            <a:r>
              <a:rPr>
                <a:latin typeface="Courier"/>
              </a:rPr>
              <a:t>, </a:t>
            </a:r>
            <a:r>
              <a:rPr>
                <a:solidFill>
                  <a:srgbClr val="7D9029"/>
                </a:solidFill>
                <a:latin typeface="Courier"/>
              </a:rPr>
              <a:t>ylab=</a:t>
            </a:r>
            <a:r>
              <a:rPr>
                <a:solidFill>
                  <a:srgbClr val="4070A0"/>
                </a:solidFill>
                <a:latin typeface="Courier"/>
              </a:rPr>
              <a:t>"new deaths"</a:t>
            </a:r>
            <a:r>
              <a:rPr>
                <a:latin typeface="Courier"/>
              </a:rPr>
              <a:t>)</a:t>
            </a:r>
          </a:p>
        </p:txBody>
      </p:sp>
      <p:pic>
        <p:nvPicPr>
          <p:cNvPr descr="Slideshow_files/figure-pptx/unnamed-chunk-8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711200"/>
            <a:ext cx="6197600" cy="4953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ED30882-DACC-AA46-8FCE-791D7772B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Motivation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3" sz="quarter"/>
          </p:nvPr>
        </p:nvSpPr>
        <p:spPr/>
        <p:txBody>
          <a:bodyPr/>
          <a:lstStyle/>
          <a:p>
            <a:pPr lvl="0"/>
            <a:r>
              <a:rPr/>
              <a:t>Use COVID-19 datasets to explore global pandemic stats</a:t>
            </a:r>
          </a:p>
          <a:p>
            <a:pPr lvl="0"/>
            <a:r>
              <a:rPr/>
              <a:t>Explore relationships between COVID-19 prevalence and other datasets, e.g. mask policies, S&amp;P500</a:t>
            </a:r>
          </a:p>
        </p:txBody>
      </p:sp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/>
          <a:lstStyle/>
          <a:p>
            <a:pPr lvl="0" indent="0" marL="0">
              <a:buNone/>
            </a:pPr>
            <a:r>
              <a:rPr/>
              <a:t>Statistical Analysis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 Placeholder 3"/>
              <p:cNvSpPr>
                <a:spLocks noGrp="1"/>
              </p:cNvSpPr>
              <p:nvPr>
                <p:ph idx="2" sz="half" type="body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Does average mask policy predict total excess mortality?</a:t>
                </a:r>
              </a:p>
              <a:p>
                <a:pPr lvl="0" indent="0" marL="0">
                  <a:buNone/>
                </a:pPr>
                <a:r>
                  <a:rPr/>
                  <a:t>The null hypothesis, </a:t>
                </a:r>
                <a14:m>
                  <m:oMath xmlns:m="http://schemas.openxmlformats.org/officeDocument/2006/math">
                    <m:sSub>
                      <m:e>
                        <m:r>
                          <m:t>H</m:t>
                        </m:r>
                      </m:e>
                      <m:sub>
                        <m:r>
                          <m:t>0</m:t>
                        </m:r>
                      </m:sub>
                    </m:sSub>
                  </m:oMath>
                </a14:m>
                <a:r>
                  <a:rPr/>
                  <a:t> - average mask policy </a:t>
                </a:r>
                <a:r>
                  <a:rPr i="1"/>
                  <a:t>does not</a:t>
                </a:r>
                <a:r>
                  <a:rPr/>
                  <a:t> predict total excess mortality.</a:t>
                </a:r>
              </a:p>
              <a:p>
                <a:pPr lvl="0" indent="0" marL="0">
                  <a:buNone/>
                </a:pPr>
                <a:r>
                  <a:rPr/>
                  <a:t>The alternative hypothesis, </a:t>
                </a:r>
                <a14:m>
                  <m:oMath xmlns:m="http://schemas.openxmlformats.org/officeDocument/2006/math">
                    <m:sSub>
                      <m:e>
                        <m:r>
                          <m:t>H</m:t>
                        </m:r>
                      </m:e>
                      <m:sub>
                        <m:r>
                          <m:t>A</m:t>
                        </m:r>
                      </m:sub>
                    </m:sSub>
                  </m:oMath>
                </a14:m>
                <a:r>
                  <a:rPr/>
                  <a:t> - average mask policy </a:t>
                </a:r>
                <a:r>
                  <a:rPr i="1"/>
                  <a:t>does</a:t>
                </a:r>
                <a:r>
                  <a:rPr/>
                  <a:t> predict total mortality.</a:t>
                </a:r>
              </a:p>
              <a:p>
                <a:pPr lvl="0" indent="0" marL="0">
                  <a:spcBef>
                    <a:spcPts val="3000"/>
                  </a:spcBef>
                  <a:buNone/>
                </a:pPr>
                <a:r>
                  <a:rPr b="1"/>
                  <a:t>Relationship Between Variables</a:t>
                </a:r>
              </a:p>
              <a:p>
                <a:pPr lvl="0" indent="0">
                  <a:buNone/>
                </a:pPr>
                <a:r>
                  <a:rPr i="1">
                    <a:solidFill>
                      <a:srgbClr val="BA2121"/>
                    </a:solidFill>
                    <a:latin typeface="Courier"/>
                  </a:rPr>
                  <a:t>### Subsetting Covid data by Shiny app</a:t>
                </a:r>
                <a:br/>
                <a:r>
                  <a:rPr>
                    <a:latin typeface="Courier"/>
                  </a:rPr>
                  <a:t>cols </a:t>
                </a:r>
                <a:r>
                  <a:rPr>
                    <a:solidFill>
                      <a:srgbClr val="007020"/>
                    </a:solidFill>
                    <a:latin typeface="Courier"/>
                  </a:rPr>
                  <a:t>&lt;-</a:t>
                </a:r>
                <a:r>
                  <a:rPr>
                    <a:latin typeface="Courier"/>
                  </a:rPr>
                  <a:t> </a:t>
                </a:r>
                <a:r>
                  <a:rPr>
                    <a:solidFill>
                      <a:srgbClr val="06287E"/>
                    </a:solidFill>
                    <a:latin typeface="Courier"/>
                  </a:rPr>
                  <a:t>c</a:t>
                </a:r>
                <a:r>
                  <a:rPr>
                    <a:latin typeface="Courier"/>
                  </a:rPr>
                  <a:t>(</a:t>
                </a:r>
                <a:r>
                  <a:rPr>
                    <a:solidFill>
                      <a:srgbClr val="4070A0"/>
                    </a:solidFill>
                    <a:latin typeface="Courier"/>
                  </a:rPr>
                  <a:t>'location'</a:t>
                </a:r>
                <a:r>
                  <a:rPr>
                    <a:latin typeface="Courier"/>
                  </a:rPr>
                  <a:t>,</a:t>
                </a:r>
                <a:br/>
                <a:r>
                  <a:rPr>
                    <a:latin typeface="Courier"/>
                  </a:rPr>
                  <a:t>          </a:t>
                </a:r>
                <a:r>
                  <a:rPr>
                    <a:solidFill>
                      <a:srgbClr val="4070A0"/>
                    </a:solidFill>
                    <a:latin typeface="Courier"/>
                  </a:rPr>
                  <a:t>'total_deaths_per_million'</a:t>
                </a:r>
                <a:r>
                  <a:rPr>
                    <a:latin typeface="Courier"/>
                  </a:rPr>
                  <a:t>,</a:t>
                </a:r>
                <a:br/>
                <a:r>
                  <a:rPr>
                    <a:latin typeface="Courier"/>
                  </a:rPr>
                  <a:t>          </a:t>
                </a:r>
                <a:r>
                  <a:rPr>
                    <a:solidFill>
                      <a:srgbClr val="4070A0"/>
                    </a:solidFill>
                    <a:latin typeface="Courier"/>
                  </a:rPr>
                  <a:t>'excess_mortality_cumulative_per_million'</a:t>
                </a:r>
                <a:r>
                  <a:rPr>
                    <a:latin typeface="Courier"/>
                  </a:rPr>
                  <a:t>,</a:t>
                </a:r>
                <a:br/>
                <a:r>
                  <a:rPr>
                    <a:latin typeface="Courier"/>
                  </a:rPr>
                  <a:t>          </a:t>
                </a:r>
                <a:r>
                  <a:rPr>
                    <a:solidFill>
                      <a:srgbClr val="4070A0"/>
                    </a:solidFill>
                    <a:latin typeface="Courier"/>
                  </a:rPr>
                  <a:t>'hosp_patients_per_million'</a:t>
                </a:r>
                <a:r>
                  <a:rPr>
                    <a:latin typeface="Courier"/>
                  </a:rPr>
                  <a:t>,</a:t>
                </a:r>
                <a:br/>
                <a:r>
                  <a:rPr>
                    <a:latin typeface="Courier"/>
                  </a:rPr>
                  <a:t>          </a:t>
                </a:r>
                <a:r>
                  <a:rPr>
                    <a:solidFill>
                      <a:srgbClr val="4070A0"/>
                    </a:solidFill>
                    <a:latin typeface="Courier"/>
                  </a:rPr>
                  <a:t>'total_cases_per_million'</a:t>
                </a:r>
                <a:r>
                  <a:rPr>
                    <a:latin typeface="Courier"/>
                  </a:rPr>
                  <a:t>,</a:t>
                </a:r>
                <a:br/>
                <a:r>
                  <a:rPr>
                    <a:latin typeface="Courier"/>
                  </a:rPr>
                  <a:t>          </a:t>
                </a:r>
                <a:r>
                  <a:rPr>
                    <a:solidFill>
                      <a:srgbClr val="4070A0"/>
                    </a:solidFill>
                    <a:latin typeface="Courier"/>
                  </a:rPr>
                  <a:t>'positive_rate'</a:t>
                </a:r>
                <a:r>
                  <a:rPr>
                    <a:latin typeface="Courier"/>
                  </a:rPr>
                  <a:t>,</a:t>
                </a:r>
                <a:br/>
                <a:r>
                  <a:rPr>
                    <a:latin typeface="Courier"/>
                  </a:rPr>
                  <a:t>          </a:t>
                </a:r>
                <a:r>
                  <a:rPr>
                    <a:solidFill>
                      <a:srgbClr val="4070A0"/>
                    </a:solidFill>
                    <a:latin typeface="Courier"/>
                  </a:rPr>
                  <a:t>'total_vaccinations_per_hundred'</a:t>
                </a:r>
                <a:r>
                  <a:rPr>
                    <a:latin typeface="Courier"/>
                  </a:rPr>
                  <a:t>,</a:t>
                </a:r>
                <a:br/>
                <a:r>
                  <a:rPr>
                    <a:latin typeface="Courier"/>
                  </a:rPr>
                  <a:t>          </a:t>
                </a:r>
                <a:r>
                  <a:rPr>
                    <a:solidFill>
                      <a:srgbClr val="4070A0"/>
                    </a:solidFill>
                    <a:latin typeface="Courier"/>
                  </a:rPr>
                  <a:t>'population_density'</a:t>
                </a:r>
                <a:r>
                  <a:rPr>
                    <a:latin typeface="Courier"/>
                  </a:rPr>
                  <a:t>,</a:t>
                </a:r>
                <a:br/>
                <a:r>
                  <a:rPr>
                    <a:latin typeface="Courier"/>
                  </a:rPr>
                  <a:t>          </a:t>
                </a:r>
                <a:r>
                  <a:rPr>
                    <a:solidFill>
                      <a:srgbClr val="4070A0"/>
                    </a:solidFill>
                    <a:latin typeface="Courier"/>
                  </a:rPr>
                  <a:t>'gdp_per_capita'</a:t>
                </a:r>
                <a:r>
                  <a:rPr>
                    <a:latin typeface="Courier"/>
                  </a:rPr>
                  <a:t>)</a:t>
                </a:r>
                <a:br/>
                <a:br/>
                <a:r>
                  <a:rPr i="1">
                    <a:solidFill>
                      <a:srgbClr val="60A0B0"/>
                    </a:solidFill>
                    <a:latin typeface="Courier"/>
                  </a:rPr>
                  <a:t># face mask data subset</a:t>
                </a:r>
                <a:br/>
                <a:r>
                  <a:rPr>
                    <a:latin typeface="Courier"/>
                  </a:rPr>
                  <a:t>fc.sub </a:t>
                </a:r>
                <a:r>
                  <a:rPr>
                    <a:solidFill>
                      <a:srgbClr val="007020"/>
                    </a:solidFill>
                    <a:latin typeface="Courier"/>
                  </a:rPr>
                  <a:t>&lt;-</a:t>
                </a:r>
                <a:r>
                  <a:rPr>
                    <a:latin typeface="Courier"/>
                  </a:rPr>
                  <a:t> fc </a:t>
                </a:r>
                <a:r>
                  <a:rPr>
                    <a:solidFill>
                      <a:srgbClr val="4070A0"/>
                    </a:solidFill>
                    <a:latin typeface="Courier"/>
                  </a:rPr>
                  <a:t>|&gt;</a:t>
                </a:r>
                <a:br/>
                <a:r>
                  <a:rPr>
                    <a:latin typeface="Courier"/>
                  </a:rPr>
                  <a:t>  </a:t>
                </a:r>
                <a:r>
                  <a:rPr>
                    <a:solidFill>
                      <a:srgbClr val="06287E"/>
                    </a:solidFill>
                    <a:latin typeface="Courier"/>
                  </a:rPr>
                  <a:t>select</a:t>
                </a:r>
                <a:r>
                  <a:rPr>
                    <a:latin typeface="Courier"/>
                  </a:rPr>
                  <a:t>(</a:t>
                </a:r>
                <a:r>
                  <a:rPr>
                    <a:solidFill>
                      <a:srgbClr val="06287E"/>
                    </a:solidFill>
                    <a:latin typeface="Courier"/>
                  </a:rPr>
                  <a:t>c</a:t>
                </a:r>
                <a:r>
                  <a:rPr>
                    <a:latin typeface="Courier"/>
                  </a:rPr>
                  <a:t>(</a:t>
                </a:r>
                <a:r>
                  <a:rPr>
                    <a:solidFill>
                      <a:srgbClr val="4070A0"/>
                    </a:solidFill>
                    <a:latin typeface="Courier"/>
                  </a:rPr>
                  <a:t>"location"</a:t>
                </a:r>
                <a:r>
                  <a:rPr>
                    <a:latin typeface="Courier"/>
                  </a:rPr>
                  <a:t>,</a:t>
                </a:r>
                <a:r>
                  <a:rPr>
                    <a:solidFill>
                      <a:srgbClr val="4070A0"/>
                    </a:solidFill>
                    <a:latin typeface="Courier"/>
                  </a:rPr>
                  <a:t>"facial_coverings"</a:t>
                </a:r>
                <a:r>
                  <a:rPr>
                    <a:latin typeface="Courier"/>
                  </a:rPr>
                  <a:t>))</a:t>
                </a:r>
                <a:br/>
                <a:br/>
                <a:r>
                  <a:rPr>
                    <a:latin typeface="Courier"/>
                  </a:rPr>
                  <a:t>covid.sub1 </a:t>
                </a:r>
                <a:r>
                  <a:rPr>
                    <a:solidFill>
                      <a:srgbClr val="007020"/>
                    </a:solidFill>
                    <a:latin typeface="Courier"/>
                  </a:rPr>
                  <a:t>&lt;-</a:t>
                </a:r>
                <a:r>
                  <a:rPr>
                    <a:latin typeface="Courier"/>
                  </a:rPr>
                  <a:t> covid </a:t>
                </a:r>
                <a:r>
                  <a:rPr>
                    <a:solidFill>
                      <a:srgbClr val="4070A0"/>
                    </a:solidFill>
                    <a:latin typeface="Courier"/>
                  </a:rPr>
                  <a:t>|&gt;</a:t>
                </a:r>
                <a:br/>
                <a:r>
                  <a:rPr>
                    <a:latin typeface="Courier"/>
                  </a:rPr>
                  <a:t>  </a:t>
                </a:r>
                <a:r>
                  <a:rPr>
                    <a:solidFill>
                      <a:srgbClr val="06287E"/>
                    </a:solidFill>
                    <a:latin typeface="Courier"/>
                  </a:rPr>
                  <a:t>select</a:t>
                </a:r>
                <a:r>
                  <a:rPr>
                    <a:latin typeface="Courier"/>
                  </a:rPr>
                  <a:t>(</a:t>
                </a:r>
                <a:r>
                  <a:rPr>
                    <a:solidFill>
                      <a:srgbClr val="06287E"/>
                    </a:solidFill>
                    <a:latin typeface="Courier"/>
                  </a:rPr>
                  <a:t>all_of</a:t>
                </a:r>
                <a:r>
                  <a:rPr>
                    <a:latin typeface="Courier"/>
                  </a:rPr>
                  <a:t>(cols)) </a:t>
                </a:r>
                <a:r>
                  <a:rPr>
                    <a:solidFill>
                      <a:srgbClr val="4070A0"/>
                    </a:solidFill>
                    <a:latin typeface="Courier"/>
                  </a:rPr>
                  <a:t>|&gt;</a:t>
                </a:r>
                <a:br/>
                <a:r>
                  <a:rPr>
                    <a:latin typeface="Courier"/>
                  </a:rPr>
                  <a:t>  </a:t>
                </a:r>
                <a:r>
                  <a:rPr>
                    <a:solidFill>
                      <a:srgbClr val="06287E"/>
                    </a:solidFill>
                    <a:latin typeface="Courier"/>
                  </a:rPr>
                  <a:t>na.omit</a:t>
                </a:r>
                <a:r>
                  <a:rPr>
                    <a:latin typeface="Courier"/>
                  </a:rPr>
                  <a:t>() </a:t>
                </a:r>
                <a:r>
                  <a:rPr>
                    <a:solidFill>
                      <a:srgbClr val="4070A0"/>
                    </a:solidFill>
                    <a:latin typeface="Courier"/>
                  </a:rPr>
                  <a:t>|&gt;</a:t>
                </a:r>
                <a:br/>
                <a:r>
                  <a:rPr>
                    <a:latin typeface="Courier"/>
                  </a:rPr>
                  <a:t>  </a:t>
                </a:r>
                <a:r>
                  <a:rPr>
                    <a:solidFill>
                      <a:srgbClr val="06287E"/>
                    </a:solidFill>
                    <a:latin typeface="Courier"/>
                  </a:rPr>
                  <a:t>left_join</a:t>
                </a:r>
                <a:r>
                  <a:rPr>
                    <a:latin typeface="Courier"/>
                  </a:rPr>
                  <a:t>(fc.sub, </a:t>
                </a:r>
                <a:r>
                  <a:rPr>
                    <a:solidFill>
                      <a:srgbClr val="7D9029"/>
                    </a:solidFill>
                    <a:latin typeface="Courier"/>
                  </a:rPr>
                  <a:t>by=</a:t>
                </a:r>
                <a:r>
                  <a:rPr>
                    <a:solidFill>
                      <a:srgbClr val="4070A0"/>
                    </a:solidFill>
                    <a:latin typeface="Courier"/>
                  </a:rPr>
                  <a:t>"location"</a:t>
                </a:r>
                <a:r>
                  <a:rPr>
                    <a:latin typeface="Courier"/>
                  </a:rPr>
                  <a:t>)</a:t>
                </a:r>
                <a:br/>
                <a:br/>
                <a:r>
                  <a:rPr i="1">
                    <a:solidFill>
                      <a:srgbClr val="60A0B0"/>
                    </a:solidFill>
                    <a:latin typeface="Courier"/>
                  </a:rPr>
                  <a:t># aggregate the data</a:t>
                </a:r>
                <a:br/>
                <a:r>
                  <a:rPr>
                    <a:latin typeface="Courier"/>
                  </a:rPr>
                  <a:t>covid.sub2 </a:t>
                </a:r>
                <a:r>
                  <a:rPr>
                    <a:solidFill>
                      <a:srgbClr val="007020"/>
                    </a:solidFill>
                    <a:latin typeface="Courier"/>
                  </a:rPr>
                  <a:t>&lt;-</a:t>
                </a:r>
                <a:r>
                  <a:rPr>
                    <a:latin typeface="Courier"/>
                  </a:rPr>
                  <a:t> covid.sub1 </a:t>
                </a:r>
                <a:r>
                  <a:rPr>
                    <a:solidFill>
                      <a:srgbClr val="4070A0"/>
                    </a:solidFill>
                    <a:latin typeface="Courier"/>
                  </a:rPr>
                  <a:t>|&gt;</a:t>
                </a:r>
                <a:br/>
                <a:r>
                  <a:rPr>
                    <a:latin typeface="Courier"/>
                  </a:rPr>
                  <a:t>  </a:t>
                </a:r>
                <a:r>
                  <a:rPr>
                    <a:solidFill>
                      <a:srgbClr val="06287E"/>
                    </a:solidFill>
                    <a:latin typeface="Courier"/>
                  </a:rPr>
                  <a:t>group_by</a:t>
                </a:r>
                <a:r>
                  <a:rPr>
                    <a:latin typeface="Courier"/>
                  </a:rPr>
                  <a:t>(location) </a:t>
                </a:r>
                <a:r>
                  <a:rPr>
                    <a:solidFill>
                      <a:srgbClr val="4070A0"/>
                    </a:solidFill>
                    <a:latin typeface="Courier"/>
                  </a:rPr>
                  <a:t>|&gt;</a:t>
                </a:r>
                <a:br/>
                <a:r>
                  <a:rPr>
                    <a:latin typeface="Courier"/>
                  </a:rPr>
                  <a:t>  </a:t>
                </a:r>
                <a:r>
                  <a:rPr>
                    <a:solidFill>
                      <a:srgbClr val="06287E"/>
                    </a:solidFill>
                    <a:latin typeface="Courier"/>
                  </a:rPr>
                  <a:t>summarize</a:t>
                </a:r>
                <a:r>
                  <a:rPr>
                    <a:latin typeface="Courier"/>
                  </a:rPr>
                  <a:t>(</a:t>
                </a:r>
                <a:r>
                  <a:rPr>
                    <a:solidFill>
                      <a:srgbClr val="7D9029"/>
                    </a:solidFill>
                    <a:latin typeface="Courier"/>
                  </a:rPr>
                  <a:t>excess_mortality =</a:t>
                </a:r>
                <a:r>
                  <a:rPr>
                    <a:latin typeface="Courier"/>
                  </a:rPr>
                  <a:t> </a:t>
                </a:r>
                <a:r>
                  <a:rPr>
                    <a:solidFill>
                      <a:srgbClr val="06287E"/>
                    </a:solidFill>
                    <a:latin typeface="Courier"/>
                  </a:rPr>
                  <a:t>max</a:t>
                </a:r>
                <a:r>
                  <a:rPr>
                    <a:latin typeface="Courier"/>
                  </a:rPr>
                  <a:t>(excess_mortality_cumulative_per_million),</a:t>
                </a:r>
                <a:br/>
                <a:r>
                  <a:rPr>
                    <a:latin typeface="Courier"/>
                  </a:rPr>
                  <a:t>            </a:t>
                </a:r>
                <a:r>
                  <a:rPr>
                    <a:solidFill>
                      <a:srgbClr val="7D9029"/>
                    </a:solidFill>
                    <a:latin typeface="Courier"/>
                  </a:rPr>
                  <a:t>total_deaths =</a:t>
                </a:r>
                <a:r>
                  <a:rPr>
                    <a:latin typeface="Courier"/>
                  </a:rPr>
                  <a:t> </a:t>
                </a:r>
                <a:r>
                  <a:rPr>
                    <a:solidFill>
                      <a:srgbClr val="06287E"/>
                    </a:solidFill>
                    <a:latin typeface="Courier"/>
                  </a:rPr>
                  <a:t>max</a:t>
                </a:r>
                <a:r>
                  <a:rPr>
                    <a:latin typeface="Courier"/>
                  </a:rPr>
                  <a:t>(total_deaths_per_million),</a:t>
                </a:r>
                <a:br/>
                <a:r>
                  <a:rPr>
                    <a:latin typeface="Courier"/>
                  </a:rPr>
                  <a:t>            </a:t>
                </a:r>
                <a:r>
                  <a:rPr>
                    <a:solidFill>
                      <a:srgbClr val="7D9029"/>
                    </a:solidFill>
                    <a:latin typeface="Courier"/>
                  </a:rPr>
                  <a:t>total_cases =</a:t>
                </a:r>
                <a:r>
                  <a:rPr>
                    <a:latin typeface="Courier"/>
                  </a:rPr>
                  <a:t> </a:t>
                </a:r>
                <a:r>
                  <a:rPr>
                    <a:solidFill>
                      <a:srgbClr val="06287E"/>
                    </a:solidFill>
                    <a:latin typeface="Courier"/>
                  </a:rPr>
                  <a:t>max</a:t>
                </a:r>
                <a:r>
                  <a:rPr>
                    <a:latin typeface="Courier"/>
                  </a:rPr>
                  <a:t>(total_cases_per_million),</a:t>
                </a:r>
                <a:br/>
                <a:r>
                  <a:rPr>
                    <a:latin typeface="Courier"/>
                  </a:rPr>
                  <a:t>            </a:t>
                </a:r>
                <a:r>
                  <a:rPr>
                    <a:solidFill>
                      <a:srgbClr val="7D9029"/>
                    </a:solidFill>
                    <a:latin typeface="Courier"/>
                  </a:rPr>
                  <a:t>total_patients =</a:t>
                </a:r>
                <a:r>
                  <a:rPr>
                    <a:latin typeface="Courier"/>
                  </a:rPr>
                  <a:t> </a:t>
                </a:r>
                <a:r>
                  <a:rPr>
                    <a:solidFill>
                      <a:srgbClr val="06287E"/>
                    </a:solidFill>
                    <a:latin typeface="Courier"/>
                  </a:rPr>
                  <a:t>max</a:t>
                </a:r>
                <a:r>
                  <a:rPr>
                    <a:latin typeface="Courier"/>
                  </a:rPr>
                  <a:t>(hosp_patients_per_million),</a:t>
                </a:r>
                <a:br/>
                <a:r>
                  <a:rPr>
                    <a:latin typeface="Courier"/>
                  </a:rPr>
                  <a:t>            </a:t>
                </a:r>
                <a:r>
                  <a:rPr>
                    <a:solidFill>
                      <a:srgbClr val="7D9029"/>
                    </a:solidFill>
                    <a:latin typeface="Courier"/>
                  </a:rPr>
                  <a:t>positive_rate =</a:t>
                </a:r>
                <a:r>
                  <a:rPr>
                    <a:latin typeface="Courier"/>
                  </a:rPr>
                  <a:t> </a:t>
                </a:r>
                <a:r>
                  <a:rPr>
                    <a:solidFill>
                      <a:srgbClr val="06287E"/>
                    </a:solidFill>
                    <a:latin typeface="Courier"/>
                  </a:rPr>
                  <a:t>mean</a:t>
                </a:r>
                <a:r>
                  <a:rPr>
                    <a:latin typeface="Courier"/>
                  </a:rPr>
                  <a:t>(positive_rate),</a:t>
                </a:r>
                <a:br/>
                <a:r>
                  <a:rPr>
                    <a:latin typeface="Courier"/>
                  </a:rPr>
                  <a:t>            </a:t>
                </a:r>
                <a:r>
                  <a:rPr>
                    <a:solidFill>
                      <a:srgbClr val="7D9029"/>
                    </a:solidFill>
                    <a:latin typeface="Courier"/>
                  </a:rPr>
                  <a:t>total_vaccinations =</a:t>
                </a:r>
                <a:r>
                  <a:rPr>
                    <a:latin typeface="Courier"/>
                  </a:rPr>
                  <a:t> </a:t>
                </a:r>
                <a:r>
                  <a:rPr>
                    <a:solidFill>
                      <a:srgbClr val="06287E"/>
                    </a:solidFill>
                    <a:latin typeface="Courier"/>
                  </a:rPr>
                  <a:t>max</a:t>
                </a:r>
                <a:r>
                  <a:rPr>
                    <a:latin typeface="Courier"/>
                  </a:rPr>
                  <a:t>(total_vaccinations_per_hundred),</a:t>
                </a:r>
                <a:br/>
                <a:r>
                  <a:rPr>
                    <a:latin typeface="Courier"/>
                  </a:rPr>
                  <a:t>            </a:t>
                </a:r>
                <a:r>
                  <a:rPr>
                    <a:solidFill>
                      <a:srgbClr val="7D9029"/>
                    </a:solidFill>
                    <a:latin typeface="Courier"/>
                  </a:rPr>
                  <a:t>pop_density =</a:t>
                </a:r>
                <a:r>
                  <a:rPr>
                    <a:latin typeface="Courier"/>
                  </a:rPr>
                  <a:t> </a:t>
                </a:r>
                <a:r>
                  <a:rPr>
                    <a:solidFill>
                      <a:srgbClr val="06287E"/>
                    </a:solidFill>
                    <a:latin typeface="Courier"/>
                  </a:rPr>
                  <a:t>mean</a:t>
                </a:r>
                <a:r>
                  <a:rPr>
                    <a:latin typeface="Courier"/>
                  </a:rPr>
                  <a:t>(population_density),</a:t>
                </a:r>
                <a:br/>
                <a:r>
                  <a:rPr>
                    <a:latin typeface="Courier"/>
                  </a:rPr>
                  <a:t>            </a:t>
                </a:r>
                <a:r>
                  <a:rPr>
                    <a:solidFill>
                      <a:srgbClr val="7D9029"/>
                    </a:solidFill>
                    <a:latin typeface="Courier"/>
                  </a:rPr>
                  <a:t>gdp_per_capita =</a:t>
                </a:r>
                <a:r>
                  <a:rPr>
                    <a:latin typeface="Courier"/>
                  </a:rPr>
                  <a:t> </a:t>
                </a:r>
                <a:r>
                  <a:rPr>
                    <a:solidFill>
                      <a:srgbClr val="06287E"/>
                    </a:solidFill>
                    <a:latin typeface="Courier"/>
                  </a:rPr>
                  <a:t>mean</a:t>
                </a:r>
                <a:r>
                  <a:rPr>
                    <a:latin typeface="Courier"/>
                  </a:rPr>
                  <a:t>(gdp_per_capita),</a:t>
                </a:r>
                <a:br/>
                <a:r>
                  <a:rPr>
                    <a:latin typeface="Courier"/>
                  </a:rPr>
                  <a:t>            </a:t>
                </a:r>
                <a:r>
                  <a:rPr>
                    <a:solidFill>
                      <a:srgbClr val="7D9029"/>
                    </a:solidFill>
                    <a:latin typeface="Courier"/>
                  </a:rPr>
                  <a:t>mask_policy =</a:t>
                </a:r>
                <a:r>
                  <a:rPr>
                    <a:latin typeface="Courier"/>
                  </a:rPr>
                  <a:t> </a:t>
                </a:r>
                <a:r>
                  <a:rPr>
                    <a:solidFill>
                      <a:srgbClr val="06287E"/>
                    </a:solidFill>
                    <a:latin typeface="Courier"/>
                  </a:rPr>
                  <a:t>mean</a:t>
                </a:r>
                <a:r>
                  <a:rPr>
                    <a:latin typeface="Courier"/>
                  </a:rPr>
                  <a:t>(facial_coverings))</a:t>
                </a:r>
                <a:br/>
                <a:br/>
                <a:r>
                  <a:rPr>
                    <a:solidFill>
                      <a:srgbClr val="06287E"/>
                    </a:solidFill>
                    <a:latin typeface="Courier"/>
                  </a:rPr>
                  <a:t>ggpairs</a:t>
                </a:r>
                <a:r>
                  <a:rPr>
                    <a:latin typeface="Courier"/>
                  </a:rPr>
                  <a:t>(covid.sub2[, </a:t>
                </a:r>
                <a:r>
                  <a:rPr>
                    <a:solidFill>
                      <a:srgbClr val="40A070"/>
                    </a:solidFill>
                    <a:latin typeface="Courier"/>
                  </a:rPr>
                  <a:t>2</a:t>
                </a:r>
                <a:r>
                  <a:rPr>
                    <a:solidFill>
                      <a:srgbClr val="4070A0"/>
                    </a:solidFill>
                    <a:latin typeface="Courier"/>
                  </a:rPr>
                  <a:t>:</a:t>
                </a:r>
                <a:r>
                  <a:rPr>
                    <a:solidFill>
                      <a:srgbClr val="40A070"/>
                    </a:solidFill>
                    <a:latin typeface="Courier"/>
                  </a:rPr>
                  <a:t>10</a:t>
                </a:r>
                <a:r>
                  <a:rPr>
                    <a:latin typeface="Courier"/>
                  </a:rPr>
                  <a:t>])</a:t>
                </a:r>
              </a:p>
            </p:txBody>
          </p:sp>
        </mc:Choice>
      </mc:AlternateContent>
      <p:pic>
        <p:nvPicPr>
          <p:cNvPr descr="Slideshow_files/figure-pptx/unnamed-chunk-9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711200"/>
            <a:ext cx="6197600" cy="4953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Fitting in a Linear Model</a:t>
            </a:r>
          </a:p>
          <a:p>
            <a:pPr lvl="0" indent="0">
              <a:buNone/>
            </a:pPr>
            <a:r>
              <a:rPr>
                <a:latin typeface="Courier"/>
              </a:rPr>
              <a:t>model</a:t>
            </a:r>
            <a:r>
              <a:rPr>
                <a:solidFill>
                  <a:srgbClr val="40A070"/>
                </a:solidFill>
                <a:latin typeface="Courier"/>
              </a:rPr>
              <a:t>.1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07020"/>
                </a:solidFill>
                <a:latin typeface="Courier"/>
              </a:rPr>
              <a:t>&lt;-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lm</a:t>
            </a:r>
            <a:r>
              <a:rPr>
                <a:latin typeface="Courier"/>
              </a:rPr>
              <a:t>(excess_mortality </a:t>
            </a:r>
            <a:r>
              <a:rPr>
                <a:solidFill>
                  <a:srgbClr val="4070A0"/>
                </a:solidFill>
                <a:latin typeface="Courier"/>
              </a:rPr>
              <a:t>~</a:t>
            </a:r>
            <a:r>
              <a:rPr>
                <a:latin typeface="Courier"/>
              </a:rPr>
              <a:t> mask_policy </a:t>
            </a:r>
            <a:r>
              <a:rPr>
                <a:solidFill>
                  <a:srgbClr val="4070A0"/>
                </a:solidFill>
                <a:latin typeface="Courier"/>
              </a:rPr>
              <a:t>+</a:t>
            </a:r>
            <a:r>
              <a:rPr>
                <a:latin typeface="Courier"/>
              </a:rPr>
              <a:t> pop_density </a:t>
            </a:r>
            <a:r>
              <a:rPr>
                <a:solidFill>
                  <a:srgbClr val="4070A0"/>
                </a:solidFill>
                <a:latin typeface="Courier"/>
              </a:rPr>
              <a:t>+</a:t>
            </a:r>
            <a:r>
              <a:rPr>
                <a:latin typeface="Courier"/>
              </a:rPr>
              <a:t> gdp_per_capita, covid.sub2)</a:t>
            </a:r>
            <a:br/>
            <a:r>
              <a:rPr>
                <a:solidFill>
                  <a:srgbClr val="06287E"/>
                </a:solidFill>
                <a:latin typeface="Courier"/>
              </a:rPr>
              <a:t>summary</a:t>
            </a:r>
            <a:r>
              <a:rPr>
                <a:latin typeface="Courier"/>
              </a:rPr>
              <a:t>(model</a:t>
            </a:r>
            <a:r>
              <a:rPr>
                <a:solidFill>
                  <a:srgbClr val="40A070"/>
                </a:solidFill>
                <a:latin typeface="Courier"/>
              </a:rPr>
              <a:t>.1</a:t>
            </a:r>
            <a:r>
              <a:rPr>
                <a:latin typeface="Courier"/>
              </a:rPr>
              <a:t>)</a:t>
            </a:r>
          </a:p>
          <a:p>
            <a:pPr lvl="0" indent="0">
              <a:buNone/>
            </a:pPr>
            <a:r>
              <a:rPr>
                <a:latin typeface="Courier"/>
              </a:rPr>
              <a:t>## 
## Call:
## lm(formula = excess_mortality ~ mask_policy + pop_density + gdp_per_capita, 
##     data = covid.sub2)
## 
## Residuals:
##     Min      1Q  Median      3Q     Max 
## -2892.6 -1287.2  -226.7   708.6  5191.2 
## 
## Coefficients:
##                  Estimate Std. Error t value Pr(&gt;|t|)    
## (Intercept)    6077.35693 1621.42330   3.748 0.000732 ***
## mask_policy     153.38501  595.59419   0.258 0.798469    
## pop_density      -1.75028    1.32304  -1.323 0.195536    
## gdp_per_capita   -0.08988    0.02051  -4.381 0.000125 ***
## ---
## Signif. codes:  0 '***' 0.001 '**' 0.01 '*' 0.05 '.' 0.1 ' ' 1
## 
## Residual standard error: 1860 on 31 degrees of freedom
## Multiple R-squared:  0.4573, Adjusted R-squared:  0.4048 
## F-statistic: 8.709 on 3 and 31 DF,  p-value: 0.0002444</a:t>
            </a:r>
          </a:p>
          <a:p>
            <a:pPr lvl="0" indent="0" marL="0">
              <a:buNone/>
            </a:pPr>
            <a:r>
              <a:rPr/>
              <a:t>With an adjusted R-squared of 0.4048, this model only accounts for 40% of the variance in excess mortality. Mask policy also vastly exceeds &lt; 0.05 p-score for significance, so it is not a significant factor.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Improving the Model</a:t>
            </a:r>
          </a:p>
          <a:p>
            <a:pPr lvl="0" indent="0">
              <a:buNone/>
            </a:pPr>
            <a:r>
              <a:rPr i="1">
                <a:solidFill>
                  <a:srgbClr val="60A0B0"/>
                </a:solidFill>
                <a:latin typeface="Courier"/>
              </a:rPr>
              <a:t># dichotomous variable for mask policy below 2.5</a:t>
            </a:r>
            <a:br/>
            <a:r>
              <a:rPr>
                <a:solidFill>
                  <a:srgbClr val="06287E"/>
                </a:solidFill>
                <a:latin typeface="Courier"/>
              </a:rPr>
              <a:t>ggplot</a:t>
            </a:r>
            <a:r>
              <a:rPr>
                <a:latin typeface="Courier"/>
              </a:rPr>
              <a:t>(covid.sub2, </a:t>
            </a:r>
            <a:r>
              <a:rPr>
                <a:solidFill>
                  <a:srgbClr val="06287E"/>
                </a:solidFill>
                <a:latin typeface="Courier"/>
              </a:rPr>
              <a:t>aes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x=</a:t>
            </a:r>
            <a:r>
              <a:rPr>
                <a:latin typeface="Courier"/>
              </a:rPr>
              <a:t>mask_policy)) </a:t>
            </a:r>
            <a:r>
              <a:rPr>
                <a:solidFill>
                  <a:srgbClr val="4070A0"/>
                </a:solidFill>
                <a:latin typeface="Courier"/>
              </a:rPr>
              <a:t>+</a:t>
            </a:r>
            <a:br/>
            <a:r>
              <a:rPr>
                <a:latin typeface="Courier"/>
              </a:rPr>
              <a:t>  </a:t>
            </a:r>
            <a:r>
              <a:rPr>
                <a:solidFill>
                  <a:srgbClr val="06287E"/>
                </a:solidFill>
                <a:latin typeface="Courier"/>
              </a:rPr>
              <a:t>geom_histogram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bins 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sqrt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06287E"/>
                </a:solidFill>
                <a:latin typeface="Courier"/>
              </a:rPr>
              <a:t>nrow</a:t>
            </a:r>
            <a:r>
              <a:rPr>
                <a:latin typeface="Courier"/>
              </a:rPr>
              <a:t>(covid.sub2))) </a:t>
            </a:r>
            <a:r>
              <a:rPr>
                <a:solidFill>
                  <a:srgbClr val="4070A0"/>
                </a:solidFill>
                <a:latin typeface="Courier"/>
              </a:rPr>
              <a:t>+</a:t>
            </a:r>
            <a:br/>
            <a:r>
              <a:rPr>
                <a:latin typeface="Courier"/>
              </a:rPr>
              <a:t>  </a:t>
            </a:r>
            <a:r>
              <a:rPr>
                <a:solidFill>
                  <a:srgbClr val="06287E"/>
                </a:solidFill>
                <a:latin typeface="Courier"/>
              </a:rPr>
              <a:t>labs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title=</a:t>
            </a:r>
            <a:r>
              <a:rPr>
                <a:solidFill>
                  <a:srgbClr val="4070A0"/>
                </a:solidFill>
                <a:latin typeface="Courier"/>
              </a:rPr>
              <a:t>"Distribution of Avg. Mask Policy Scores"</a:t>
            </a:r>
            <a:r>
              <a:rPr>
                <a:latin typeface="Courier"/>
              </a:rPr>
              <a:t>)</a:t>
            </a:r>
          </a:p>
        </p:txBody>
      </p:sp>
      <p:pic>
        <p:nvPicPr>
          <p:cNvPr descr="Slideshow_files/figure-pptx/unnamed-chunk-11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711200"/>
            <a:ext cx="6197600" cy="4953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Improving the Model? (cont’d)</a:t>
            </a:r>
          </a:p>
          <a:p>
            <a:pPr lvl="0" indent="0">
              <a:buNone/>
            </a:pPr>
            <a:r>
              <a:rPr>
                <a:latin typeface="Courier"/>
              </a:rPr>
              <a:t>mask </a:t>
            </a:r>
            <a:r>
              <a:rPr>
                <a:solidFill>
                  <a:srgbClr val="007020"/>
                </a:solidFill>
                <a:latin typeface="Courier"/>
              </a:rPr>
              <a:t>&lt;-</a:t>
            </a:r>
            <a:r>
              <a:rPr>
                <a:latin typeface="Courier"/>
              </a:rPr>
              <a:t> covid.sub2 </a:t>
            </a:r>
            <a:r>
              <a:rPr>
                <a:solidFill>
                  <a:srgbClr val="4070A0"/>
                </a:solidFill>
                <a:latin typeface="Courier"/>
              </a:rPr>
              <a:t>|&gt;</a:t>
            </a:r>
            <a:br/>
            <a:r>
              <a:rPr>
                <a:latin typeface="Courier"/>
              </a:rPr>
              <a:t>  </a:t>
            </a:r>
            <a:r>
              <a:rPr>
                <a:solidFill>
                  <a:srgbClr val="06287E"/>
                </a:solidFill>
                <a:latin typeface="Courier"/>
              </a:rPr>
              <a:t>mutate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mask_policy 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ifelse</a:t>
            </a:r>
            <a:r>
              <a:rPr>
                <a:latin typeface="Courier"/>
              </a:rPr>
              <a:t>(mask_policy </a:t>
            </a:r>
            <a:r>
              <a:rPr>
                <a:solidFill>
                  <a:srgbClr val="4070A0"/>
                </a:solidFill>
                <a:latin typeface="Courier"/>
              </a:rPr>
              <a:t>&gt;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mean</a:t>
            </a:r>
            <a:r>
              <a:rPr>
                <a:latin typeface="Courier"/>
              </a:rPr>
              <a:t>(mask_policy), </a:t>
            </a:r>
            <a:r>
              <a:rPr>
                <a:solidFill>
                  <a:srgbClr val="40A070"/>
                </a:solidFill>
                <a:latin typeface="Courier"/>
              </a:rPr>
              <a:t>1</a:t>
            </a:r>
            <a:r>
              <a:rPr>
                <a:latin typeface="Courier"/>
              </a:rPr>
              <a:t>, </a:t>
            </a:r>
            <a:r>
              <a:rPr>
                <a:solidFill>
                  <a:srgbClr val="40A070"/>
                </a:solidFill>
                <a:latin typeface="Courier"/>
              </a:rPr>
              <a:t>0</a:t>
            </a:r>
            <a:r>
              <a:rPr>
                <a:latin typeface="Courier"/>
              </a:rPr>
              <a:t>))</a:t>
            </a:r>
            <a:br/>
            <a:br/>
            <a:r>
              <a:rPr i="1">
                <a:solidFill>
                  <a:srgbClr val="60A0B0"/>
                </a:solidFill>
                <a:latin typeface="Courier"/>
              </a:rPr>
              <a:t># linear model utilizing dichotomous variable</a:t>
            </a:r>
            <a:br/>
            <a:r>
              <a:rPr>
                <a:latin typeface="Courier"/>
              </a:rPr>
              <a:t>model</a:t>
            </a:r>
            <a:r>
              <a:rPr>
                <a:solidFill>
                  <a:srgbClr val="40A070"/>
                </a:solidFill>
                <a:latin typeface="Courier"/>
              </a:rPr>
              <a:t>.2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07020"/>
                </a:solidFill>
                <a:latin typeface="Courier"/>
              </a:rPr>
              <a:t>&lt;-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lm</a:t>
            </a:r>
            <a:r>
              <a:rPr>
                <a:latin typeface="Courier"/>
              </a:rPr>
              <a:t>(excess_mortality </a:t>
            </a:r>
            <a:r>
              <a:rPr>
                <a:solidFill>
                  <a:srgbClr val="4070A0"/>
                </a:solidFill>
                <a:latin typeface="Courier"/>
              </a:rPr>
              <a:t>~</a:t>
            </a:r>
            <a:r>
              <a:rPr>
                <a:latin typeface="Courier"/>
              </a:rPr>
              <a:t> mask_policy, mask)</a:t>
            </a:r>
            <a:br/>
            <a:r>
              <a:rPr>
                <a:solidFill>
                  <a:srgbClr val="06287E"/>
                </a:solidFill>
                <a:latin typeface="Courier"/>
              </a:rPr>
              <a:t>plot</a:t>
            </a:r>
            <a:r>
              <a:rPr>
                <a:latin typeface="Courier"/>
              </a:rPr>
              <a:t>(model</a:t>
            </a:r>
            <a:r>
              <a:rPr>
                <a:solidFill>
                  <a:srgbClr val="40A070"/>
                </a:solidFill>
                <a:latin typeface="Courier"/>
              </a:rPr>
              <a:t>.2</a:t>
            </a:r>
            <a:r>
              <a:rPr>
                <a:latin typeface="Courier"/>
              </a:rPr>
              <a:t>)</a:t>
            </a:r>
          </a:p>
        </p:txBody>
      </p:sp>
      <p:pic>
        <p:nvPicPr>
          <p:cNvPr descr="Slideshow_files/figure-pptx/unnamed-chunk-12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711200"/>
            <a:ext cx="6197600" cy="4953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ED30882-DACC-AA46-8FCE-791D7772B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Data Acquisition - JHU CSSE </a:t>
            </a:r>
            <a:r>
              <a:rPr>
                <a:hlinkClick r:id="rId2"/>
              </a:rPr>
              <a:t>USA Daily Data</a:t>
            </a:r>
          </a:p>
        </p:txBody>
      </p:sp>
      <p:pic>
        <p:nvPicPr>
          <p:cNvPr descr="fig:  images/COVIDS-DAILY-US-DATA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901700" y="3124200"/>
            <a:ext cx="10363200" cy="1397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901700" y="5270500"/>
            <a:ext cx="103632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US Daily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ED30882-DACC-AA46-8FCE-791D7772B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Data Acquisition - JHU CSSE </a:t>
            </a:r>
            <a:r>
              <a:rPr>
                <a:hlinkClick r:id="rId2"/>
              </a:rPr>
              <a:t>Global timeseries</a:t>
            </a:r>
          </a:p>
        </p:txBody>
      </p:sp>
      <p:pic>
        <p:nvPicPr>
          <p:cNvPr descr="fig:  images/COVIDS-DAILY-GLOBAL-DATA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901700" y="2565400"/>
            <a:ext cx="10363200" cy="2489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901700" y="5270500"/>
            <a:ext cx="103632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Global Timeseries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ED30882-DACC-AA46-8FCE-791D7772B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Data Acquisition - </a:t>
            </a:r>
            <a:r>
              <a:rPr>
                <a:hlinkClick r:id="rId2"/>
              </a:rPr>
              <a:t>Our World In Data</a:t>
            </a:r>
          </a:p>
        </p:txBody>
      </p:sp>
      <p:pic>
        <p:nvPicPr>
          <p:cNvPr descr="fig:  images/COVIDS-DAILY-OWID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901700" y="2501900"/>
            <a:ext cx="10363200" cy="2641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901700" y="5270500"/>
            <a:ext cx="103632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OWID Comprehensive Timeseries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ED30882-DACC-AA46-8FCE-791D7772B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Data Wrangling - Strategy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3" sz="quarter"/>
          </p:nvPr>
        </p:nvSpPr>
        <p:spPr/>
        <p:txBody>
          <a:bodyPr/>
          <a:lstStyle/>
          <a:p>
            <a:pPr lvl="0"/>
            <a:r>
              <a:rPr/>
              <a:t>Common data extraction scripts/functions across datasets</a:t>
            </a:r>
          </a:p>
          <a:p>
            <a:pPr lvl="1"/>
            <a:r>
              <a:rPr/>
              <a:t>Parallel processing</a:t>
            </a:r>
          </a:p>
          <a:p>
            <a:pPr lvl="1"/>
            <a:r>
              <a:rPr/>
              <a:t>Table extraction (scraping) from HTML using Selenium/readr</a:t>
            </a:r>
          </a:p>
          <a:p>
            <a:pPr lvl="1"/>
            <a:r>
              <a:rPr/>
              <a:t>Spark cluster interface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ED30882-DACC-AA46-8FCE-791D7772B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Data Wrangling Milestones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3" sz="quarter"/>
          </p:nvPr>
        </p:nvSpPr>
        <p:spPr/>
        <p:txBody>
          <a:bodyPr/>
          <a:lstStyle/>
          <a:p>
            <a:pPr lvl="0"/>
            <a:r>
              <a:rPr/>
              <a:t>Github API </a:t>
            </a:r>
            <a:r>
              <a:rPr>
                <a:hlinkClick r:id="rId2"/>
              </a:rPr>
              <a:t>rate limits</a:t>
            </a:r>
            <a:r>
              <a:rPr/>
              <a:t>. Implemented </a:t>
            </a:r>
            <a:r>
              <a:rPr>
                <a:hlinkClick r:id="rId3"/>
              </a:rPr>
              <a:t>OAuth authentication</a:t>
            </a:r>
            <a:r>
              <a:rPr/>
              <a:t> to access Github via a personal account for higher limits.</a:t>
            </a:r>
          </a:p>
          <a:p>
            <a:pPr lvl="0"/>
            <a:r>
              <a:rPr/>
              <a:t>OWID dataset did not provide latitude/longitude variables. Downloaded a separate dataset with country lat/long and (left) joined with OWID for plotting on map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ED30882-DACC-AA46-8FCE-791D7772B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Shiny - interactive data exploration</a:t>
            </a:r>
          </a:p>
        </p:txBody>
      </p:sp>
      <p:pic>
        <p:nvPicPr>
          <p:cNvPr descr="fig:  images/SHINY-APP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390900" y="2362200"/>
            <a:ext cx="5397500" cy="2908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901700" y="5270500"/>
            <a:ext cx="103632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OWID Comprehensive Timeseries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ED30882-DACC-AA46-8FCE-791D7772B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Leaflet - interactive map visualization</a:t>
            </a:r>
          </a:p>
        </p:txBody>
      </p:sp>
      <p:pic>
        <p:nvPicPr>
          <p:cNvPr descr="fig:  images/LEAFLET-MAP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289300" y="2362200"/>
            <a:ext cx="5588000" cy="2908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901700" y="5270500"/>
            <a:ext cx="103632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OWID Comprehensive Timeseries</a:t>
            </a:r>
          </a:p>
        </p:txBody>
      </p:sp>
    </p:spTree>
  </p:cSld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</TotalTime>
  <Words>0</Words>
  <Application>Microsoft Macintosh PowerPoint</Application>
  <PresentationFormat>Widescreen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4" baseType="lpstr">
      <vt:lpstr>Arial</vt:lpstr>
      <vt:lpstr>Calibri</vt:lpstr>
      <vt:lpstr>Droplet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DATA607 - COVID Data</dc:title>
  <dc:creator>Josh Iden and Jawaid Hakim</dc:creator>
  <cp:keywords/>
  <dcterms:created xsi:type="dcterms:W3CDTF">2022-11-29T21:46:27Z</dcterms:created>
  <dcterms:modified xsi:type="dcterms:W3CDTF">2022-11-29T21:46:27Z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ate">
    <vt:lpwstr>March 22, 2005</vt:lpwstr>
  </property>
  <property fmtid="{D5CDD505-2E9C-101B-9397-08002B2CF9AE}" pid="3" name="output">
    <vt:lpwstr/>
  </property>
</Properties>
</file>